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5"/>
  </p:notesMasterIdLst>
  <p:handoutMasterIdLst>
    <p:handoutMasterId r:id="rId6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13" r:id="rId55"/>
    <p:sldId id="316" r:id="rId56"/>
    <p:sldId id="315" r:id="rId57"/>
    <p:sldId id="314" r:id="rId58"/>
    <p:sldId id="318" r:id="rId59"/>
    <p:sldId id="319" r:id="rId60"/>
    <p:sldId id="309" r:id="rId61"/>
    <p:sldId id="310" r:id="rId62"/>
    <p:sldId id="311" r:id="rId63"/>
    <p:sldId id="312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9F55E-24BC-481A-BBCF-087CF3C67436}" type="datetimeFigureOut">
              <a:rPr lang="en-US" smtClean="0"/>
              <a:pPr/>
              <a:t>8/24/2022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D4A0C6-2547-4019-9587-E3AA8216D4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0172D4-FE03-4165-8D8D-36B7D29B4045}" type="datetimeFigureOut">
              <a:rPr lang="en-US" smtClean="0"/>
              <a:pPr/>
              <a:t>8/24/2022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DEB78C-2656-47C1-B006-578AE6874D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B8E05-CEED-4645-8DB8-940D807C4621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60183-BFE2-43B4-93B1-19EC9228B132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57E76-827F-48C6-8AFC-F4267A9EBC57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D2A52-14C0-46E9-A7D6-131984C7F3FD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94458-2BFC-4D71-B170-68645DAE2EC2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CE040-53DD-426D-8A6C-8B47875E2D84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E4BE7-E87D-4B27-A89F-C15069B6801A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3B171-32E5-4E85-AA85-ABB6DB261397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241B-E911-4FCD-90DB-246636C7D0DB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43EDB-9D19-4475-A91B-C444E7C6FC76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DB880-94B6-45B0-8DC5-568FBAAD616B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B6EB4-1E7A-49EB-9979-650154EA3A62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AC7FF-CC11-4E95-A6F7-6810AC0B10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UNIT - 4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</a:rPr>
              <a:t>FUNCTIONS AND STRUCTURES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533400"/>
            <a:ext cx="8432800" cy="592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Parameters</a:t>
            </a:r>
          </a:p>
        </p:txBody>
      </p:sp>
      <p:sp>
        <p:nvSpPr>
          <p:cNvPr id="122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Actual Parameter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		These  are the parameters transferred from the calling function to the called function.</a:t>
            </a:r>
          </a:p>
          <a:p>
            <a:pPr eaLnBrk="1" hangingPunct="1"/>
            <a:r>
              <a:rPr lang="en-US" smtClean="0"/>
              <a:t>Formal Parameter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		These  are the parameters which is used in the called function.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75" y="642938"/>
            <a:ext cx="8097838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return Statement</a:t>
            </a:r>
          </a:p>
        </p:txBody>
      </p:sp>
      <p:sp>
        <p:nvSpPr>
          <p:cNvPr id="143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</a:t>
            </a:r>
            <a:r>
              <a:rPr lang="en-US" b="1" i="1" smtClean="0"/>
              <a:t>return</a:t>
            </a:r>
            <a:r>
              <a:rPr lang="en-US" smtClean="0"/>
              <a:t> statement may or may not send some values to the calling function.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/>
            <a:r>
              <a:rPr lang="en-US" b="1" i="1" smtClean="0"/>
              <a:t>Syntax: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		return;   (or)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		return(expression);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Function Prototypes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/>
              <a:t>Function with no arguments and no return values.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/>
              <a:t>Function with arguments and no return values.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/>
              <a:t>Function with arguments and return values.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/>
              <a:t>Function with no arguments and with return values.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1. Function with no arguments</a:t>
            </a:r>
            <a:br>
              <a:rPr lang="en-US" sz="4000" dirty="0" smtClean="0"/>
            </a:br>
            <a:r>
              <a:rPr lang="en-US" sz="4000" dirty="0" smtClean="0"/>
              <a:t>and no return values</a:t>
            </a:r>
          </a:p>
        </p:txBody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Here no data  transfer take place between the calling function and the called function.</a:t>
            </a:r>
          </a:p>
          <a:p>
            <a:pPr eaLnBrk="1" hangingPunct="1"/>
            <a:r>
              <a:rPr lang="en-US" smtClean="0"/>
              <a:t>These functions act independently, i.e. they get input and display output in the same block.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113" y="614363"/>
            <a:ext cx="8361362" cy="562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Example</a:t>
            </a:r>
          </a:p>
        </p:txBody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>
          <a:xfrm>
            <a:off x="457200" y="685800"/>
            <a:ext cx="8229600" cy="5743596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#include &lt;</a:t>
            </a:r>
            <a:r>
              <a:rPr lang="en-US" sz="2400" dirty="0" err="1" smtClean="0">
                <a:latin typeface="Arial" charset="0"/>
              </a:rPr>
              <a:t>stdio.h</a:t>
            </a:r>
            <a:r>
              <a:rPr lang="en-US" sz="24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#include&lt;</a:t>
            </a:r>
            <a:r>
              <a:rPr lang="en-US" sz="2400" dirty="0" err="1" smtClean="0">
                <a:latin typeface="Arial" charset="0"/>
              </a:rPr>
              <a:t>conio.h</a:t>
            </a:r>
            <a:r>
              <a:rPr lang="en-US" sz="24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void add();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void main()     //calling function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</a:t>
            </a:r>
            <a:r>
              <a:rPr lang="en-US" sz="2400" dirty="0" err="1" smtClean="0">
                <a:latin typeface="Arial" charset="0"/>
              </a:rPr>
              <a:t>clrscr</a:t>
            </a:r>
            <a:r>
              <a:rPr lang="en-US" sz="2400" dirty="0" smtClean="0">
                <a:latin typeface="Arial" charset="0"/>
              </a:rPr>
              <a:t>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add();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   </a:t>
            </a:r>
            <a:r>
              <a:rPr lang="en-US" sz="2400" dirty="0" err="1" smtClean="0">
                <a:latin typeface="Arial" charset="0"/>
              </a:rPr>
              <a:t>getch</a:t>
            </a:r>
            <a:r>
              <a:rPr lang="en-US" sz="2400" dirty="0" smtClean="0">
                <a:latin typeface="Arial" charset="0"/>
              </a:rPr>
              <a:t>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void add()	//called function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int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a,b,c</a:t>
            </a:r>
            <a:r>
              <a:rPr lang="en-US" sz="2400" dirty="0" smtClean="0">
                <a:latin typeface="Arial" charset="0"/>
              </a:rPr>
              <a:t>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printf</a:t>
            </a:r>
            <a:r>
              <a:rPr lang="en-US" sz="2400" dirty="0" smtClean="0">
                <a:latin typeface="Arial" charset="0"/>
              </a:rPr>
              <a:t>("\</a:t>
            </a:r>
            <a:r>
              <a:rPr lang="en-US" sz="2400" dirty="0" err="1" smtClean="0">
                <a:latin typeface="Arial" charset="0"/>
              </a:rPr>
              <a:t>nEnter</a:t>
            </a:r>
            <a:r>
              <a:rPr lang="en-US" sz="2400" dirty="0" smtClean="0">
                <a:latin typeface="Arial" charset="0"/>
              </a:rPr>
              <a:t> two number:");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scanf</a:t>
            </a:r>
            <a:r>
              <a:rPr lang="en-US" sz="2400" dirty="0" smtClean="0">
                <a:latin typeface="Arial" charset="0"/>
              </a:rPr>
              <a:t>("%</a:t>
            </a:r>
            <a:r>
              <a:rPr lang="en-US" sz="2400" dirty="0" err="1" smtClean="0">
                <a:latin typeface="Arial" charset="0"/>
              </a:rPr>
              <a:t>d%d",&amp;a,&amp;b</a:t>
            </a:r>
            <a:r>
              <a:rPr lang="en-US" sz="2400" dirty="0" smtClean="0">
                <a:latin typeface="Arial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c=</a:t>
            </a:r>
            <a:r>
              <a:rPr lang="en-US" sz="2400" dirty="0" err="1" smtClean="0">
                <a:latin typeface="Arial" charset="0"/>
              </a:rPr>
              <a:t>a+b</a:t>
            </a:r>
            <a:r>
              <a:rPr lang="en-US" sz="2400" dirty="0" smtClean="0">
                <a:latin typeface="Arial" charset="0"/>
              </a:rPr>
              <a:t>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printf</a:t>
            </a:r>
            <a:r>
              <a:rPr lang="en-US" sz="2400" dirty="0" smtClean="0">
                <a:latin typeface="Arial" charset="0"/>
              </a:rPr>
              <a:t>("\</a:t>
            </a:r>
            <a:r>
              <a:rPr lang="en-US" sz="2400" dirty="0" err="1" smtClean="0">
                <a:latin typeface="Arial" charset="0"/>
              </a:rPr>
              <a:t>nSum</a:t>
            </a:r>
            <a:r>
              <a:rPr lang="en-US" sz="2400" dirty="0" smtClean="0">
                <a:latin typeface="Arial" charset="0"/>
              </a:rPr>
              <a:t> is:%</a:t>
            </a:r>
            <a:r>
              <a:rPr lang="en-US" sz="2400" dirty="0" err="1" smtClean="0">
                <a:latin typeface="Arial" charset="0"/>
              </a:rPr>
              <a:t>d",c</a:t>
            </a:r>
            <a:r>
              <a:rPr lang="en-US" sz="2400" dirty="0" smtClean="0">
                <a:latin typeface="Arial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Output</a:t>
            </a:r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r>
              <a:rPr lang="en-US" smtClean="0"/>
              <a:t>Enter two number:3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4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r>
              <a:rPr lang="en-US" smtClean="0"/>
              <a:t>Sum is:7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2. Function with arguments</a:t>
            </a:r>
            <a:br>
              <a:rPr lang="en-US" sz="4000" dirty="0" smtClean="0"/>
            </a:br>
            <a:r>
              <a:rPr lang="en-US" sz="4000" dirty="0" smtClean="0"/>
              <a:t>and no return values</a:t>
            </a:r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Here data  transfer take place between the calling function and the called function.</a:t>
            </a:r>
          </a:p>
          <a:p>
            <a:pPr eaLnBrk="1" hangingPunct="1"/>
            <a:r>
              <a:rPr lang="en-US" smtClean="0"/>
              <a:t>It is a </a:t>
            </a:r>
            <a:r>
              <a:rPr lang="en-US" b="1" smtClean="0"/>
              <a:t>one way data communication</a:t>
            </a:r>
            <a:r>
              <a:rPr lang="en-US" smtClean="0"/>
              <a:t>, i.e. the called program receives data from calling program but it does not return any value to the calling program.</a:t>
            </a:r>
          </a:p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FUNCTION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Functions is a sub-program that contains one or more statements and it performs some task when called.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75" y="614363"/>
            <a:ext cx="8097838" cy="562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Example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>
          <a:xfrm>
            <a:off x="457200" y="3810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#include &lt;stdio.h&gt;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#include&lt;conio.h&gt;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void add(int,int);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	int a,b;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	clrscr();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	printf("\nEnter two number:");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	scanf("%d%d",&amp;a,&amp;b);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	add(a,b);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void add(int x,int y)  //function with arguments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 int z;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 z=x+y;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 printf("\nSum is:%d",z);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Output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r>
              <a:rPr lang="en-US" smtClean="0"/>
              <a:t>Enter two number:2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4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r>
              <a:rPr lang="en-US" smtClean="0"/>
              <a:t>Sum is:6</a:t>
            </a:r>
          </a:p>
          <a:p>
            <a:pPr eaLnBrk="1" hangingPunct="1"/>
            <a:endParaRPr lang="en-US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3. Function with arguments</a:t>
            </a:r>
            <a:br>
              <a:rPr lang="en-US" sz="4000" dirty="0" smtClean="0"/>
            </a:br>
            <a:r>
              <a:rPr lang="en-US" sz="4000" dirty="0" smtClean="0"/>
              <a:t>and return values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Here data  transfer take place between the calling function and the called function as well as between called function and calling function .</a:t>
            </a:r>
          </a:p>
          <a:p>
            <a:pPr eaLnBrk="1" hangingPunct="1"/>
            <a:r>
              <a:rPr lang="en-US" smtClean="0"/>
              <a:t>It is a </a:t>
            </a:r>
            <a:r>
              <a:rPr lang="en-US" b="1" smtClean="0"/>
              <a:t>two way data communication</a:t>
            </a:r>
            <a:r>
              <a:rPr lang="en-US" smtClean="0"/>
              <a:t>, i.e. the called program receives data from calling program and it return some value to the calling program.</a:t>
            </a:r>
          </a:p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0" y="609600"/>
            <a:ext cx="7875588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457200" y="-106363"/>
            <a:ext cx="8229600" cy="6397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Example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#include &lt;</a:t>
            </a:r>
            <a:r>
              <a:rPr lang="en-US" sz="2200" dirty="0" err="1" smtClean="0">
                <a:latin typeface="Arial" charset="0"/>
              </a:rPr>
              <a:t>stdio.h</a:t>
            </a:r>
            <a:r>
              <a:rPr lang="en-US" sz="22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#include&lt;</a:t>
            </a:r>
            <a:r>
              <a:rPr lang="en-US" sz="2200" dirty="0" err="1" smtClean="0">
                <a:latin typeface="Arial" charset="0"/>
              </a:rPr>
              <a:t>conio.h</a:t>
            </a:r>
            <a:r>
              <a:rPr lang="en-US" sz="22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err="1" smtClean="0">
                <a:latin typeface="Arial" charset="0"/>
              </a:rPr>
              <a:t>int</a:t>
            </a:r>
            <a:r>
              <a:rPr lang="en-US" sz="2200" dirty="0" smtClean="0">
                <a:latin typeface="Arial" charset="0"/>
              </a:rPr>
              <a:t> add(</a:t>
            </a:r>
            <a:r>
              <a:rPr lang="en-US" sz="2200" dirty="0" err="1" smtClean="0">
                <a:latin typeface="Arial" charset="0"/>
              </a:rPr>
              <a:t>int,int</a:t>
            </a:r>
            <a:r>
              <a:rPr lang="en-US" sz="2200" dirty="0" smtClean="0">
                <a:latin typeface="Arial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err="1" smtClean="0">
                <a:latin typeface="Arial" charset="0"/>
              </a:rPr>
              <a:t>int</a:t>
            </a:r>
            <a:r>
              <a:rPr lang="en-US" sz="2200" dirty="0" smtClean="0">
                <a:latin typeface="Arial" charset="0"/>
              </a:rPr>
              <a:t>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</a:t>
            </a:r>
            <a:r>
              <a:rPr lang="en-US" sz="2200" dirty="0" err="1" smtClean="0">
                <a:latin typeface="Arial" charset="0"/>
              </a:rPr>
              <a:t>int</a:t>
            </a:r>
            <a:r>
              <a:rPr lang="en-US" sz="2200" dirty="0" smtClean="0">
                <a:latin typeface="Arial" charset="0"/>
              </a:rPr>
              <a:t> </a:t>
            </a:r>
            <a:r>
              <a:rPr lang="en-US" sz="2200" dirty="0" err="1" smtClean="0">
                <a:latin typeface="Arial" charset="0"/>
              </a:rPr>
              <a:t>a,b,c</a:t>
            </a:r>
            <a:r>
              <a:rPr lang="en-US" sz="2200" dirty="0" smtClean="0">
                <a:latin typeface="Arial" charset="0"/>
              </a:rPr>
              <a:t>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</a:t>
            </a:r>
            <a:r>
              <a:rPr lang="en-US" sz="2200" dirty="0" err="1" smtClean="0">
                <a:latin typeface="Arial" charset="0"/>
              </a:rPr>
              <a:t>clrscr</a:t>
            </a:r>
            <a:r>
              <a:rPr lang="en-US" sz="2200" dirty="0" smtClean="0">
                <a:latin typeface="Arial" charset="0"/>
              </a:rPr>
              <a:t>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</a:t>
            </a:r>
            <a:r>
              <a:rPr lang="en-US" sz="2200" dirty="0" err="1" smtClean="0">
                <a:latin typeface="Arial" charset="0"/>
              </a:rPr>
              <a:t>printf</a:t>
            </a:r>
            <a:r>
              <a:rPr lang="en-US" sz="2200" dirty="0" smtClean="0">
                <a:latin typeface="Arial" charset="0"/>
              </a:rPr>
              <a:t>("\</a:t>
            </a:r>
            <a:r>
              <a:rPr lang="en-US" sz="2200" dirty="0" err="1" smtClean="0">
                <a:latin typeface="Arial" charset="0"/>
              </a:rPr>
              <a:t>nEnter</a:t>
            </a:r>
            <a:r>
              <a:rPr lang="en-US" sz="2200" dirty="0" smtClean="0">
                <a:latin typeface="Arial" charset="0"/>
              </a:rPr>
              <a:t> two number:");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</a:t>
            </a:r>
            <a:r>
              <a:rPr lang="en-US" sz="2200" dirty="0" err="1" smtClean="0">
                <a:latin typeface="Arial" charset="0"/>
              </a:rPr>
              <a:t>scanf</a:t>
            </a:r>
            <a:r>
              <a:rPr lang="en-US" sz="2200" dirty="0" smtClean="0">
                <a:latin typeface="Arial" charset="0"/>
              </a:rPr>
              <a:t>("%</a:t>
            </a:r>
            <a:r>
              <a:rPr lang="en-US" sz="2200" dirty="0" err="1" smtClean="0">
                <a:latin typeface="Arial" charset="0"/>
              </a:rPr>
              <a:t>d%d",&amp;a,&amp;b</a:t>
            </a:r>
            <a:r>
              <a:rPr lang="en-US" sz="2200" dirty="0" smtClean="0">
                <a:latin typeface="Arial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c=add(</a:t>
            </a:r>
            <a:r>
              <a:rPr lang="en-US" sz="2200" dirty="0" err="1" smtClean="0">
                <a:latin typeface="Arial" charset="0"/>
              </a:rPr>
              <a:t>a,b</a:t>
            </a:r>
            <a:r>
              <a:rPr lang="en-US" sz="2200" dirty="0" smtClean="0">
                <a:latin typeface="Arial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</a:t>
            </a:r>
            <a:r>
              <a:rPr lang="en-US" sz="2200" dirty="0" err="1" smtClean="0">
                <a:latin typeface="Arial" charset="0"/>
              </a:rPr>
              <a:t>printf</a:t>
            </a:r>
            <a:r>
              <a:rPr lang="en-US" sz="2200" dirty="0" smtClean="0">
                <a:latin typeface="Arial" charset="0"/>
              </a:rPr>
              <a:t>("\</a:t>
            </a:r>
            <a:r>
              <a:rPr lang="en-US" sz="2200" dirty="0" err="1" smtClean="0">
                <a:latin typeface="Arial" charset="0"/>
              </a:rPr>
              <a:t>nSum</a:t>
            </a:r>
            <a:r>
              <a:rPr lang="en-US" sz="2200" dirty="0" smtClean="0">
                <a:latin typeface="Arial" charset="0"/>
              </a:rPr>
              <a:t> is:%</a:t>
            </a:r>
            <a:r>
              <a:rPr lang="en-US" sz="2200" dirty="0" err="1" smtClean="0">
                <a:latin typeface="Arial" charset="0"/>
              </a:rPr>
              <a:t>d",c</a:t>
            </a:r>
            <a:r>
              <a:rPr lang="en-US" sz="2200" dirty="0" smtClean="0">
                <a:latin typeface="Arial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err="1" smtClean="0">
                <a:latin typeface="Arial" charset="0"/>
              </a:rPr>
              <a:t>int</a:t>
            </a:r>
            <a:r>
              <a:rPr lang="en-US" sz="2200" dirty="0" smtClean="0">
                <a:latin typeface="Arial" charset="0"/>
              </a:rPr>
              <a:t> add(</a:t>
            </a:r>
            <a:r>
              <a:rPr lang="en-US" sz="2200" dirty="0" err="1" smtClean="0">
                <a:latin typeface="Arial" charset="0"/>
              </a:rPr>
              <a:t>int</a:t>
            </a:r>
            <a:r>
              <a:rPr lang="en-US" sz="2200" dirty="0" smtClean="0">
                <a:latin typeface="Arial" charset="0"/>
              </a:rPr>
              <a:t> </a:t>
            </a:r>
            <a:r>
              <a:rPr lang="en-US" sz="2200" dirty="0" err="1" smtClean="0">
                <a:latin typeface="Arial" charset="0"/>
              </a:rPr>
              <a:t>x,int</a:t>
            </a:r>
            <a:r>
              <a:rPr lang="en-US" sz="2200" dirty="0" smtClean="0">
                <a:latin typeface="Arial" charset="0"/>
              </a:rPr>
              <a:t> y)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</a:t>
            </a:r>
            <a:r>
              <a:rPr lang="en-US" sz="2200" dirty="0" err="1" smtClean="0">
                <a:latin typeface="Arial" charset="0"/>
              </a:rPr>
              <a:t>int</a:t>
            </a:r>
            <a:r>
              <a:rPr lang="en-US" sz="2200" dirty="0" smtClean="0">
                <a:latin typeface="Arial" charset="0"/>
              </a:rPr>
              <a:t> z;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z=</a:t>
            </a:r>
            <a:r>
              <a:rPr lang="en-US" sz="2200" dirty="0" err="1" smtClean="0">
                <a:latin typeface="Arial" charset="0"/>
              </a:rPr>
              <a:t>x+y</a:t>
            </a:r>
            <a:r>
              <a:rPr lang="en-US" sz="2200" dirty="0" smtClean="0">
                <a:latin typeface="Arial" charset="0"/>
              </a:rPr>
              <a:t>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return(z);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}</a:t>
            </a:r>
          </a:p>
        </p:txBody>
      </p:sp>
      <p:cxnSp>
        <p:nvCxnSpPr>
          <p:cNvPr id="47112" name="AutoShape 8"/>
          <p:cNvCxnSpPr>
            <a:cxnSpLocks noChangeShapeType="1"/>
          </p:cNvCxnSpPr>
          <p:nvPr/>
        </p:nvCxnSpPr>
        <p:spPr bwMode="auto">
          <a:xfrm>
            <a:off x="2590800" y="3657600"/>
            <a:ext cx="609600" cy="990600"/>
          </a:xfrm>
          <a:prstGeom prst="bentConnector3">
            <a:avLst>
              <a:gd name="adj1" fmla="val 264583"/>
            </a:avLst>
          </a:prstGeom>
          <a:noFill/>
          <a:ln w="38100">
            <a:solidFill>
              <a:srgbClr val="FF3399"/>
            </a:solidFill>
            <a:miter lim="800000"/>
            <a:headEnd/>
            <a:tailEnd type="stealth" w="med" len="med"/>
          </a:ln>
        </p:spPr>
      </p:cxnSp>
      <p:cxnSp>
        <p:nvCxnSpPr>
          <p:cNvPr id="47113" name="AutoShape 9"/>
          <p:cNvCxnSpPr>
            <a:cxnSpLocks noChangeShapeType="1"/>
          </p:cNvCxnSpPr>
          <p:nvPr/>
        </p:nvCxnSpPr>
        <p:spPr bwMode="auto">
          <a:xfrm flipV="1">
            <a:off x="1905000" y="3505200"/>
            <a:ext cx="685800" cy="2616200"/>
          </a:xfrm>
          <a:prstGeom prst="bentConnector3">
            <a:avLst>
              <a:gd name="adj1" fmla="val 500000"/>
            </a:avLst>
          </a:prstGeom>
          <a:noFill/>
          <a:ln w="38100">
            <a:solidFill>
              <a:schemeClr val="hlink"/>
            </a:solidFill>
            <a:miter lim="800000"/>
            <a:headEnd/>
            <a:tailEnd type="stealth" w="med" len="med"/>
          </a:ln>
        </p:spPr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Output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r>
              <a:rPr lang="en-US" smtClean="0"/>
              <a:t>Enter two number:6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7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r>
              <a:rPr lang="en-US" smtClean="0"/>
              <a:t>Sum is:13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4. Function with no arguments</a:t>
            </a:r>
            <a:br>
              <a:rPr lang="en-US" sz="4000" dirty="0" smtClean="0"/>
            </a:br>
            <a:r>
              <a:rPr lang="en-US" sz="4000" dirty="0" smtClean="0"/>
              <a:t>and with return values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Here data  transfer take place between the called function and the calling function.</a:t>
            </a:r>
          </a:p>
          <a:p>
            <a:pPr eaLnBrk="1" hangingPunct="1"/>
            <a:r>
              <a:rPr lang="en-US" smtClean="0"/>
              <a:t>It is a </a:t>
            </a:r>
            <a:r>
              <a:rPr lang="en-US" b="1" smtClean="0"/>
              <a:t>one way data communication</a:t>
            </a:r>
            <a:r>
              <a:rPr lang="en-US" smtClean="0"/>
              <a:t>, i.e. the called program does not receives data from calling program but it return some value to the calling program.</a:t>
            </a:r>
          </a:p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695325"/>
            <a:ext cx="7621588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4525963"/>
          </a:xfrm>
        </p:spPr>
        <p:txBody>
          <a:bodyPr>
            <a:noAutofit/>
          </a:bodyPr>
          <a:lstStyle/>
          <a:p>
            <a:pPr eaLnBrk="1" hangingPunct="1"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#include &lt;</a:t>
            </a:r>
            <a:r>
              <a:rPr lang="en-US" sz="2200" dirty="0" err="1" smtClean="0">
                <a:latin typeface="Arial" charset="0"/>
              </a:rPr>
              <a:t>stdio.h</a:t>
            </a:r>
            <a:r>
              <a:rPr lang="en-US" sz="2200" dirty="0" smtClean="0">
                <a:latin typeface="Arial" charset="0"/>
              </a:rPr>
              <a:t>&gt;</a:t>
            </a:r>
          </a:p>
          <a:p>
            <a:pPr eaLnBrk="1" hangingPunct="1"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#include&lt;</a:t>
            </a:r>
            <a:r>
              <a:rPr lang="en-US" sz="2200" dirty="0" err="1" smtClean="0">
                <a:latin typeface="Arial" charset="0"/>
              </a:rPr>
              <a:t>conio.h</a:t>
            </a:r>
            <a:r>
              <a:rPr lang="en-US" sz="2200" dirty="0" smtClean="0">
                <a:latin typeface="Arial" charset="0"/>
              </a:rPr>
              <a:t>&gt;</a:t>
            </a:r>
          </a:p>
          <a:p>
            <a:pPr eaLnBrk="1" hangingPunct="1">
              <a:buFont typeface="Arial" charset="0"/>
              <a:buNone/>
            </a:pPr>
            <a:r>
              <a:rPr lang="en-US" sz="2200" dirty="0" err="1" smtClean="0">
                <a:latin typeface="Arial" charset="0"/>
              </a:rPr>
              <a:t>int</a:t>
            </a:r>
            <a:r>
              <a:rPr lang="en-US" sz="2200" dirty="0" smtClean="0">
                <a:latin typeface="Arial" charset="0"/>
              </a:rPr>
              <a:t> add();</a:t>
            </a:r>
          </a:p>
          <a:p>
            <a:pPr eaLnBrk="1" hangingPunct="1">
              <a:buFont typeface="Arial" charset="0"/>
              <a:buNone/>
            </a:pPr>
            <a:r>
              <a:rPr lang="en-US" sz="2200" dirty="0" err="1" smtClean="0">
                <a:latin typeface="Arial" charset="0"/>
              </a:rPr>
              <a:t>int</a:t>
            </a:r>
            <a:r>
              <a:rPr lang="en-US" sz="2200" dirty="0" smtClean="0">
                <a:latin typeface="Arial" charset="0"/>
              </a:rPr>
              <a:t> main()</a:t>
            </a:r>
          </a:p>
          <a:p>
            <a:pPr eaLnBrk="1" hangingPunct="1"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{</a:t>
            </a:r>
          </a:p>
          <a:p>
            <a:pPr eaLnBrk="1" hangingPunct="1"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</a:t>
            </a:r>
            <a:r>
              <a:rPr lang="en-US" sz="2200" dirty="0" err="1" smtClean="0">
                <a:latin typeface="Arial" charset="0"/>
              </a:rPr>
              <a:t>int</a:t>
            </a:r>
            <a:r>
              <a:rPr lang="en-US" sz="2200" dirty="0" smtClean="0">
                <a:latin typeface="Arial" charset="0"/>
              </a:rPr>
              <a:t> d;</a:t>
            </a:r>
          </a:p>
          <a:p>
            <a:pPr eaLnBrk="1" hangingPunct="1"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d=add();</a:t>
            </a:r>
          </a:p>
          <a:p>
            <a:pPr eaLnBrk="1" hangingPunct="1"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</a:t>
            </a:r>
            <a:r>
              <a:rPr lang="en-US" sz="2200" dirty="0" err="1" smtClean="0">
                <a:latin typeface="Arial" charset="0"/>
              </a:rPr>
              <a:t>printf</a:t>
            </a:r>
            <a:r>
              <a:rPr lang="en-US" sz="2200" dirty="0" smtClean="0">
                <a:latin typeface="Arial" charset="0"/>
              </a:rPr>
              <a:t>("\</a:t>
            </a:r>
            <a:r>
              <a:rPr lang="en-US" sz="2200" dirty="0" err="1" smtClean="0">
                <a:latin typeface="Arial" charset="0"/>
              </a:rPr>
              <a:t>nSum</a:t>
            </a:r>
            <a:r>
              <a:rPr lang="en-US" sz="2200" dirty="0" smtClean="0">
                <a:latin typeface="Arial" charset="0"/>
              </a:rPr>
              <a:t> is:%</a:t>
            </a:r>
            <a:r>
              <a:rPr lang="en-US" sz="2200" dirty="0" err="1" smtClean="0">
                <a:latin typeface="Arial" charset="0"/>
              </a:rPr>
              <a:t>d",d</a:t>
            </a:r>
            <a:r>
              <a:rPr lang="en-US" sz="2200" dirty="0" smtClean="0">
                <a:latin typeface="Arial" charset="0"/>
              </a:rPr>
              <a:t>);</a:t>
            </a:r>
          </a:p>
          <a:p>
            <a:pPr eaLnBrk="1" hangingPunct="1"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}</a:t>
            </a:r>
          </a:p>
          <a:p>
            <a:pPr eaLnBrk="1" hangingPunct="1">
              <a:buFont typeface="Arial" charset="0"/>
              <a:buNone/>
            </a:pPr>
            <a:r>
              <a:rPr lang="en-US" sz="2200" dirty="0" err="1" smtClean="0">
                <a:latin typeface="Arial" charset="0"/>
              </a:rPr>
              <a:t>int</a:t>
            </a:r>
            <a:r>
              <a:rPr lang="en-US" sz="2200" dirty="0" smtClean="0">
                <a:latin typeface="Arial" charset="0"/>
              </a:rPr>
              <a:t> add() </a:t>
            </a:r>
          </a:p>
          <a:p>
            <a:pPr eaLnBrk="1" hangingPunct="1"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{   </a:t>
            </a:r>
          </a:p>
          <a:p>
            <a:pPr eaLnBrk="1" hangingPunct="1">
              <a:buFont typeface="Arial" charset="0"/>
              <a:buNone/>
            </a:pPr>
            <a:r>
              <a:rPr lang="en-US" sz="2200" dirty="0" err="1" smtClean="0">
                <a:latin typeface="Arial" charset="0"/>
              </a:rPr>
              <a:t>int</a:t>
            </a:r>
            <a:r>
              <a:rPr lang="en-US" sz="2200" dirty="0" smtClean="0">
                <a:latin typeface="Arial" charset="0"/>
              </a:rPr>
              <a:t> </a:t>
            </a:r>
            <a:r>
              <a:rPr lang="en-US" sz="2200" dirty="0" err="1" smtClean="0">
                <a:latin typeface="Arial" charset="0"/>
              </a:rPr>
              <a:t>a,b,c</a:t>
            </a:r>
            <a:r>
              <a:rPr lang="en-US" sz="2200" dirty="0" smtClean="0">
                <a:latin typeface="Arial" charset="0"/>
              </a:rPr>
              <a:t>;</a:t>
            </a:r>
          </a:p>
          <a:p>
            <a:pPr eaLnBrk="1" hangingPunct="1"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</a:t>
            </a:r>
            <a:r>
              <a:rPr lang="en-US" sz="2200" dirty="0" err="1" smtClean="0">
                <a:latin typeface="Arial" charset="0"/>
              </a:rPr>
              <a:t>printf</a:t>
            </a:r>
            <a:r>
              <a:rPr lang="en-US" sz="2200" dirty="0" smtClean="0">
                <a:latin typeface="Arial" charset="0"/>
              </a:rPr>
              <a:t>("\</a:t>
            </a:r>
            <a:r>
              <a:rPr lang="en-US" sz="2200" dirty="0" err="1" smtClean="0">
                <a:latin typeface="Arial" charset="0"/>
              </a:rPr>
              <a:t>nEnter</a:t>
            </a:r>
            <a:r>
              <a:rPr lang="en-US" sz="2200" dirty="0" smtClean="0">
                <a:latin typeface="Arial" charset="0"/>
              </a:rPr>
              <a:t> two number:");</a:t>
            </a:r>
          </a:p>
          <a:p>
            <a:pPr eaLnBrk="1" hangingPunct="1"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</a:t>
            </a:r>
            <a:r>
              <a:rPr lang="en-US" sz="2200" dirty="0" err="1" smtClean="0">
                <a:latin typeface="Arial" charset="0"/>
              </a:rPr>
              <a:t>scanf</a:t>
            </a:r>
            <a:r>
              <a:rPr lang="en-US" sz="2200" dirty="0" smtClean="0">
                <a:latin typeface="Arial" charset="0"/>
              </a:rPr>
              <a:t>("%</a:t>
            </a:r>
            <a:r>
              <a:rPr lang="en-US" sz="2200" dirty="0" err="1" smtClean="0">
                <a:latin typeface="Arial" charset="0"/>
              </a:rPr>
              <a:t>d%d",&amp;a,&amp;b</a:t>
            </a:r>
            <a:r>
              <a:rPr lang="en-US" sz="2200" dirty="0" smtClean="0">
                <a:latin typeface="Arial" charset="0"/>
              </a:rPr>
              <a:t>);</a:t>
            </a:r>
          </a:p>
          <a:p>
            <a:pPr eaLnBrk="1" hangingPunct="1"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c=</a:t>
            </a:r>
            <a:r>
              <a:rPr lang="en-US" sz="2200" dirty="0" err="1" smtClean="0">
                <a:latin typeface="Arial" charset="0"/>
              </a:rPr>
              <a:t>a+b</a:t>
            </a:r>
            <a:r>
              <a:rPr lang="en-US" sz="2200" dirty="0" smtClean="0">
                <a:latin typeface="Arial" charset="0"/>
              </a:rPr>
              <a:t>;</a:t>
            </a:r>
          </a:p>
          <a:p>
            <a:pPr eaLnBrk="1" hangingPunct="1"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return(c);</a:t>
            </a:r>
          </a:p>
          <a:p>
            <a:pPr eaLnBrk="1" hangingPunct="1"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}</a:t>
            </a:r>
          </a:p>
        </p:txBody>
      </p:sp>
      <p:cxnSp>
        <p:nvCxnSpPr>
          <p:cNvPr id="12295" name="AutoShape 7"/>
          <p:cNvCxnSpPr>
            <a:cxnSpLocks noChangeShapeType="1"/>
          </p:cNvCxnSpPr>
          <p:nvPr/>
        </p:nvCxnSpPr>
        <p:spPr bwMode="auto">
          <a:xfrm flipV="1">
            <a:off x="2133600" y="2667000"/>
            <a:ext cx="1588" cy="3505200"/>
          </a:xfrm>
          <a:prstGeom prst="bentConnector3">
            <a:avLst>
              <a:gd name="adj1" fmla="val 240000065"/>
            </a:avLst>
          </a:prstGeom>
          <a:noFill/>
          <a:ln w="38100">
            <a:solidFill>
              <a:schemeClr val="hlink"/>
            </a:solidFill>
            <a:miter lim="800000"/>
            <a:headEnd/>
            <a:tailEnd type="stealth" w="med" len="med"/>
          </a:ln>
        </p:spPr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429000" y="1828800"/>
            <a:ext cx="2514600" cy="5334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/>
              <a:t>Functions</a:t>
            </a:r>
            <a:endParaRPr lang="en-US" sz="1800" b="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032500" y="3048000"/>
            <a:ext cx="2514600" cy="9144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/>
              <a:t>User-Defined</a:t>
            </a:r>
          </a:p>
          <a:p>
            <a:pPr algn="ctr"/>
            <a:r>
              <a:rPr lang="en-US" sz="2400"/>
              <a:t>Functions </a:t>
            </a:r>
            <a:endParaRPr lang="en-US" sz="1800" b="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838200" y="3048000"/>
            <a:ext cx="2514600" cy="9144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/>
              <a:t>Pre-Defined</a:t>
            </a:r>
          </a:p>
          <a:p>
            <a:pPr algn="ctr"/>
            <a:r>
              <a:rPr lang="en-US" sz="2400"/>
              <a:t>Functions </a:t>
            </a:r>
            <a:endParaRPr lang="en-US" sz="1800" b="0"/>
          </a:p>
        </p:txBody>
      </p:sp>
      <p:cxnSp>
        <p:nvCxnSpPr>
          <p:cNvPr id="4103" name="AutoShape 12"/>
          <p:cNvCxnSpPr>
            <a:cxnSpLocks noChangeShapeType="1"/>
          </p:cNvCxnSpPr>
          <p:nvPr/>
        </p:nvCxnSpPr>
        <p:spPr bwMode="auto">
          <a:xfrm rot="5400000">
            <a:off x="3048000" y="1409700"/>
            <a:ext cx="685800" cy="25908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4104" name="AutoShape 13"/>
          <p:cNvCxnSpPr>
            <a:cxnSpLocks noChangeShapeType="1"/>
          </p:cNvCxnSpPr>
          <p:nvPr/>
        </p:nvCxnSpPr>
        <p:spPr bwMode="auto">
          <a:xfrm rot="16200000" flipH="1">
            <a:off x="5645150" y="1403350"/>
            <a:ext cx="685800" cy="26035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Output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en-US" sz="240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2400" smtClean="0">
                <a:latin typeface="Arial" charset="0"/>
              </a:rPr>
              <a:t>Enter two number:5</a:t>
            </a:r>
          </a:p>
          <a:p>
            <a:pPr eaLnBrk="1" hangingPunct="1">
              <a:buFont typeface="Arial" charset="0"/>
              <a:buNone/>
            </a:pPr>
            <a:r>
              <a:rPr lang="en-US" sz="2400" smtClean="0">
                <a:latin typeface="Arial" charset="0"/>
              </a:rPr>
              <a:t>8</a:t>
            </a:r>
          </a:p>
          <a:p>
            <a:pPr eaLnBrk="1" hangingPunct="1">
              <a:buFont typeface="Arial" charset="0"/>
              <a:buNone/>
            </a:pPr>
            <a:endParaRPr lang="en-US" sz="240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2400" smtClean="0">
                <a:latin typeface="Arial" charset="0"/>
              </a:rPr>
              <a:t>Sum is:13</a:t>
            </a:r>
          </a:p>
          <a:p>
            <a:pPr eaLnBrk="1" hangingPunct="1">
              <a:buFont typeface="Arial" charset="0"/>
              <a:buNone/>
            </a:pPr>
            <a:endParaRPr lang="en-US" sz="2400" smtClean="0">
              <a:latin typeface="Arial" charset="0"/>
            </a:endParaRPr>
          </a:p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Parameter Passing Methods</a:t>
            </a:r>
          </a:p>
        </p:txBody>
      </p:sp>
      <p:sp>
        <p:nvSpPr>
          <p:cNvPr id="32771" name="Rectangle 5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Call by value</a:t>
            </a:r>
          </a:p>
          <a:p>
            <a:pPr eaLnBrk="1" hangingPunct="1"/>
            <a:r>
              <a:rPr lang="en-US" smtClean="0"/>
              <a:t>Call by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Call by value</a:t>
            </a:r>
          </a:p>
        </p:txBody>
      </p:sp>
      <p:sp>
        <p:nvSpPr>
          <p:cNvPr id="33795" name="Rectangle 6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Actual argument passed to the formal argument.</a:t>
            </a:r>
          </a:p>
          <a:p>
            <a:pPr eaLnBrk="1" hangingPunct="1"/>
            <a:r>
              <a:rPr lang="en-US" smtClean="0"/>
              <a:t>Any changes to the formal argument does not affect the actual argument.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457200" y="-106363"/>
            <a:ext cx="8229600" cy="6397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Example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#include &lt;</a:t>
            </a:r>
            <a:r>
              <a:rPr lang="en-US" sz="2200" dirty="0" err="1" smtClean="0">
                <a:latin typeface="Arial" charset="0"/>
              </a:rPr>
              <a:t>stdio.h</a:t>
            </a:r>
            <a:r>
              <a:rPr lang="en-US" sz="22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#include&lt;</a:t>
            </a:r>
            <a:r>
              <a:rPr lang="en-US" sz="2200" dirty="0" err="1" smtClean="0">
                <a:latin typeface="Arial" charset="0"/>
              </a:rPr>
              <a:t>conio.h</a:t>
            </a:r>
            <a:r>
              <a:rPr lang="en-US" sz="22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err="1" smtClean="0">
                <a:latin typeface="Arial" charset="0"/>
              </a:rPr>
              <a:t>int</a:t>
            </a:r>
            <a:r>
              <a:rPr lang="en-US" sz="2200" dirty="0" smtClean="0">
                <a:latin typeface="Arial" charset="0"/>
              </a:rPr>
              <a:t> add(</a:t>
            </a:r>
            <a:r>
              <a:rPr lang="en-US" sz="2200" dirty="0" err="1" smtClean="0">
                <a:latin typeface="Arial" charset="0"/>
              </a:rPr>
              <a:t>int,int</a:t>
            </a:r>
            <a:r>
              <a:rPr lang="en-US" sz="2200" dirty="0" smtClean="0">
                <a:latin typeface="Arial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err="1" smtClean="0">
                <a:latin typeface="Arial" charset="0"/>
              </a:rPr>
              <a:t>int</a:t>
            </a:r>
            <a:r>
              <a:rPr lang="en-US" sz="2200" dirty="0" smtClean="0">
                <a:latin typeface="Arial" charset="0"/>
              </a:rPr>
              <a:t>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</a:t>
            </a:r>
            <a:r>
              <a:rPr lang="en-US" sz="2200" dirty="0" err="1" smtClean="0">
                <a:latin typeface="Arial" charset="0"/>
              </a:rPr>
              <a:t>int</a:t>
            </a:r>
            <a:r>
              <a:rPr lang="en-US" sz="2200" dirty="0" smtClean="0">
                <a:latin typeface="Arial" charset="0"/>
              </a:rPr>
              <a:t> </a:t>
            </a:r>
            <a:r>
              <a:rPr lang="en-US" sz="2200" dirty="0" err="1" smtClean="0">
                <a:latin typeface="Arial" charset="0"/>
              </a:rPr>
              <a:t>a,b,c</a:t>
            </a:r>
            <a:r>
              <a:rPr lang="en-US" sz="2200" dirty="0" smtClean="0">
                <a:latin typeface="Arial" charset="0"/>
              </a:rPr>
              <a:t>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</a:t>
            </a:r>
            <a:r>
              <a:rPr lang="en-US" sz="2200" dirty="0" err="1" smtClean="0">
                <a:latin typeface="Arial" charset="0"/>
              </a:rPr>
              <a:t>clrscr</a:t>
            </a:r>
            <a:r>
              <a:rPr lang="en-US" sz="2200" dirty="0" smtClean="0">
                <a:latin typeface="Arial" charset="0"/>
              </a:rPr>
              <a:t>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</a:t>
            </a:r>
            <a:r>
              <a:rPr lang="en-US" sz="2200" dirty="0" err="1" smtClean="0">
                <a:latin typeface="Arial" charset="0"/>
              </a:rPr>
              <a:t>printf</a:t>
            </a:r>
            <a:r>
              <a:rPr lang="en-US" sz="2200" dirty="0" smtClean="0">
                <a:latin typeface="Arial" charset="0"/>
              </a:rPr>
              <a:t>("\</a:t>
            </a:r>
            <a:r>
              <a:rPr lang="en-US" sz="2200" dirty="0" err="1" smtClean="0">
                <a:latin typeface="Arial" charset="0"/>
              </a:rPr>
              <a:t>nEnter</a:t>
            </a:r>
            <a:r>
              <a:rPr lang="en-US" sz="2200" dirty="0" smtClean="0">
                <a:latin typeface="Arial" charset="0"/>
              </a:rPr>
              <a:t> two number:");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</a:t>
            </a:r>
            <a:r>
              <a:rPr lang="en-US" sz="2200" dirty="0" err="1" smtClean="0">
                <a:latin typeface="Arial" charset="0"/>
              </a:rPr>
              <a:t>scanf</a:t>
            </a:r>
            <a:r>
              <a:rPr lang="en-US" sz="2200" dirty="0" smtClean="0">
                <a:latin typeface="Arial" charset="0"/>
              </a:rPr>
              <a:t>("%</a:t>
            </a:r>
            <a:r>
              <a:rPr lang="en-US" sz="2200" dirty="0" err="1" smtClean="0">
                <a:latin typeface="Arial" charset="0"/>
              </a:rPr>
              <a:t>d%d",&amp;a,&amp;b</a:t>
            </a:r>
            <a:r>
              <a:rPr lang="en-US" sz="2200" dirty="0" smtClean="0">
                <a:latin typeface="Arial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c=add(</a:t>
            </a:r>
            <a:r>
              <a:rPr lang="en-US" sz="2200" dirty="0" err="1" smtClean="0">
                <a:latin typeface="Arial" charset="0"/>
              </a:rPr>
              <a:t>a,b</a:t>
            </a:r>
            <a:r>
              <a:rPr lang="en-US" sz="2200" dirty="0" smtClean="0">
                <a:latin typeface="Arial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</a:t>
            </a:r>
            <a:r>
              <a:rPr lang="en-US" sz="2200" dirty="0" err="1" smtClean="0">
                <a:latin typeface="Arial" charset="0"/>
              </a:rPr>
              <a:t>printf</a:t>
            </a:r>
            <a:r>
              <a:rPr lang="en-US" sz="2200" dirty="0" smtClean="0">
                <a:latin typeface="Arial" charset="0"/>
              </a:rPr>
              <a:t>("\</a:t>
            </a:r>
            <a:r>
              <a:rPr lang="en-US" sz="2200" dirty="0" err="1" smtClean="0">
                <a:latin typeface="Arial" charset="0"/>
              </a:rPr>
              <a:t>nSum</a:t>
            </a:r>
            <a:r>
              <a:rPr lang="en-US" sz="2200" dirty="0" smtClean="0">
                <a:latin typeface="Arial" charset="0"/>
              </a:rPr>
              <a:t> is:%</a:t>
            </a:r>
            <a:r>
              <a:rPr lang="en-US" sz="2200" dirty="0" err="1" smtClean="0">
                <a:latin typeface="Arial" charset="0"/>
              </a:rPr>
              <a:t>d",c</a:t>
            </a:r>
            <a:r>
              <a:rPr lang="en-US" sz="2200" dirty="0" smtClean="0">
                <a:latin typeface="Arial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err="1" smtClean="0">
                <a:latin typeface="Arial" charset="0"/>
              </a:rPr>
              <a:t>int</a:t>
            </a:r>
            <a:r>
              <a:rPr lang="en-US" sz="2200" dirty="0" smtClean="0">
                <a:latin typeface="Arial" charset="0"/>
              </a:rPr>
              <a:t> add(</a:t>
            </a:r>
            <a:r>
              <a:rPr lang="en-US" sz="2200" dirty="0" err="1" smtClean="0">
                <a:latin typeface="Arial" charset="0"/>
              </a:rPr>
              <a:t>int</a:t>
            </a:r>
            <a:r>
              <a:rPr lang="en-US" sz="2200" dirty="0" smtClean="0">
                <a:latin typeface="Arial" charset="0"/>
              </a:rPr>
              <a:t> </a:t>
            </a:r>
            <a:r>
              <a:rPr lang="en-US" sz="2200" dirty="0" err="1" smtClean="0">
                <a:latin typeface="Arial" charset="0"/>
              </a:rPr>
              <a:t>x,int</a:t>
            </a:r>
            <a:r>
              <a:rPr lang="en-US" sz="2200" dirty="0" smtClean="0">
                <a:latin typeface="Arial" charset="0"/>
              </a:rPr>
              <a:t> y)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</a:t>
            </a:r>
            <a:r>
              <a:rPr lang="en-US" sz="2200" dirty="0" err="1" smtClean="0">
                <a:latin typeface="Arial" charset="0"/>
              </a:rPr>
              <a:t>int</a:t>
            </a:r>
            <a:r>
              <a:rPr lang="en-US" sz="2200" dirty="0" smtClean="0">
                <a:latin typeface="Arial" charset="0"/>
              </a:rPr>
              <a:t> z;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z=</a:t>
            </a:r>
            <a:r>
              <a:rPr lang="en-US" sz="2200" dirty="0" err="1" smtClean="0">
                <a:latin typeface="Arial" charset="0"/>
              </a:rPr>
              <a:t>x+y</a:t>
            </a:r>
            <a:r>
              <a:rPr lang="en-US" sz="2200" dirty="0" smtClean="0">
                <a:latin typeface="Arial" charset="0"/>
              </a:rPr>
              <a:t>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return(z);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}</a:t>
            </a:r>
          </a:p>
        </p:txBody>
      </p:sp>
      <p:cxnSp>
        <p:nvCxnSpPr>
          <p:cNvPr id="47112" name="AutoShape 8"/>
          <p:cNvCxnSpPr>
            <a:cxnSpLocks noChangeShapeType="1"/>
          </p:cNvCxnSpPr>
          <p:nvPr/>
        </p:nvCxnSpPr>
        <p:spPr bwMode="auto">
          <a:xfrm>
            <a:off x="2590800" y="3657600"/>
            <a:ext cx="609600" cy="990600"/>
          </a:xfrm>
          <a:prstGeom prst="bentConnector3">
            <a:avLst>
              <a:gd name="adj1" fmla="val 264583"/>
            </a:avLst>
          </a:prstGeom>
          <a:noFill/>
          <a:ln w="38100">
            <a:solidFill>
              <a:srgbClr val="FF3399"/>
            </a:solidFill>
            <a:miter lim="800000"/>
            <a:headEnd/>
            <a:tailEnd type="stealth" w="med" len="med"/>
          </a:ln>
        </p:spPr>
      </p:cxnSp>
      <p:cxnSp>
        <p:nvCxnSpPr>
          <p:cNvPr id="47113" name="AutoShape 9"/>
          <p:cNvCxnSpPr>
            <a:cxnSpLocks noChangeShapeType="1"/>
          </p:cNvCxnSpPr>
          <p:nvPr/>
        </p:nvCxnSpPr>
        <p:spPr bwMode="auto">
          <a:xfrm flipV="1">
            <a:off x="1905000" y="3505200"/>
            <a:ext cx="685800" cy="2616200"/>
          </a:xfrm>
          <a:prstGeom prst="bentConnector3">
            <a:avLst>
              <a:gd name="adj1" fmla="val 500000"/>
            </a:avLst>
          </a:prstGeom>
          <a:noFill/>
          <a:ln w="38100">
            <a:solidFill>
              <a:schemeClr val="hlink"/>
            </a:solidFill>
            <a:miter lim="800000"/>
            <a:headEnd/>
            <a:tailEnd type="stealth" w="med" len="med"/>
          </a:ln>
        </p:spPr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Output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r>
              <a:rPr lang="en-US" smtClean="0"/>
              <a:t>Enter two number:6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7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r>
              <a:rPr lang="en-US" smtClean="0"/>
              <a:t>Sum is:13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Call by reference</a:t>
            </a:r>
          </a:p>
        </p:txBody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Instead of passing value, the address of the argument will be passed.</a:t>
            </a:r>
          </a:p>
          <a:p>
            <a:pPr eaLnBrk="1" hangingPunct="1"/>
            <a:r>
              <a:rPr lang="en-US" smtClean="0"/>
              <a:t>Any changes to the formal argument will affect the actual argument.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5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4111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Example</a:t>
            </a:r>
          </a:p>
        </p:txBody>
      </p:sp>
      <p:sp>
        <p:nvSpPr>
          <p:cNvPr id="38915" name="Rectangle 6"/>
          <p:cNvSpPr>
            <a:spLocks noGrp="1"/>
          </p:cNvSpPr>
          <p:nvPr>
            <p:ph type="body" idx="4294967295"/>
          </p:nvPr>
        </p:nvSpPr>
        <p:spPr>
          <a:xfrm>
            <a:off x="457200" y="533400"/>
            <a:ext cx="8229600" cy="6096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/>
              <a:t>#include &lt;</a:t>
            </a:r>
            <a:r>
              <a:rPr lang="en-US" sz="2200" dirty="0" err="1" smtClean="0"/>
              <a:t>stdio.h</a:t>
            </a:r>
            <a:r>
              <a:rPr lang="en-US" sz="2200" dirty="0" smtClean="0"/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/>
              <a:t>#include&lt;</a:t>
            </a:r>
            <a:r>
              <a:rPr lang="en-US" sz="2200" dirty="0" err="1" smtClean="0"/>
              <a:t>conio.h</a:t>
            </a:r>
            <a:r>
              <a:rPr lang="en-US" sz="2200" dirty="0" smtClean="0"/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/>
              <a:t>void swap(</a:t>
            </a:r>
            <a:r>
              <a:rPr lang="en-US" sz="2200" dirty="0" err="1" smtClean="0"/>
              <a:t>int</a:t>
            </a:r>
            <a:r>
              <a:rPr lang="en-US" sz="2200" dirty="0" smtClean="0"/>
              <a:t>*,</a:t>
            </a:r>
            <a:r>
              <a:rPr lang="en-US" sz="2200" dirty="0" err="1" smtClean="0"/>
              <a:t>int</a:t>
            </a:r>
            <a:r>
              <a:rPr lang="en-US" sz="2200" dirty="0" smtClean="0"/>
              <a:t>*);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/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/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/>
              <a:t>	</a:t>
            </a:r>
            <a:r>
              <a:rPr lang="en-US" sz="2200" dirty="0" err="1" smtClean="0"/>
              <a:t>int</a:t>
            </a:r>
            <a:r>
              <a:rPr lang="en-US" sz="2200" dirty="0" smtClean="0"/>
              <a:t> </a:t>
            </a:r>
            <a:r>
              <a:rPr lang="en-US" sz="2200" dirty="0" err="1" smtClean="0"/>
              <a:t>x,y</a:t>
            </a:r>
            <a:r>
              <a:rPr lang="en-US" sz="2200" dirty="0" smtClean="0"/>
              <a:t>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/>
              <a:t>	</a:t>
            </a:r>
            <a:r>
              <a:rPr lang="en-US" sz="2200" dirty="0" err="1" smtClean="0"/>
              <a:t>clrscr</a:t>
            </a:r>
            <a:r>
              <a:rPr lang="en-US" sz="2200" smtClean="0"/>
              <a:t>();</a:t>
            </a:r>
            <a:endParaRPr lang="en-US" sz="2200" dirty="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/>
              <a:t>	</a:t>
            </a:r>
            <a:r>
              <a:rPr lang="en-US" sz="2200" dirty="0" err="1" smtClean="0"/>
              <a:t>printf</a:t>
            </a:r>
            <a:r>
              <a:rPr lang="en-US" sz="2200" dirty="0" smtClean="0"/>
              <a:t>("\</a:t>
            </a:r>
            <a:r>
              <a:rPr lang="en-US" sz="2200" dirty="0" err="1" smtClean="0"/>
              <a:t>nEnter</a:t>
            </a:r>
            <a:r>
              <a:rPr lang="en-US" sz="2200" dirty="0" smtClean="0"/>
              <a:t> value of x:");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/>
              <a:t>	</a:t>
            </a:r>
            <a:r>
              <a:rPr lang="en-US" sz="2200" dirty="0" err="1" smtClean="0"/>
              <a:t>scanf</a:t>
            </a:r>
            <a:r>
              <a:rPr lang="en-US" sz="2200" dirty="0" smtClean="0"/>
              <a:t>("%</a:t>
            </a:r>
            <a:r>
              <a:rPr lang="en-US" sz="2200" dirty="0" err="1" smtClean="0"/>
              <a:t>d",&amp;x</a:t>
            </a:r>
            <a:r>
              <a:rPr lang="en-US" sz="2200" dirty="0" smtClean="0"/>
              <a:t>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/>
              <a:t>	</a:t>
            </a:r>
            <a:r>
              <a:rPr lang="en-US" sz="2200" dirty="0" err="1" smtClean="0"/>
              <a:t>printf</a:t>
            </a:r>
            <a:r>
              <a:rPr lang="en-US" sz="2200" dirty="0" smtClean="0"/>
              <a:t>("\</a:t>
            </a:r>
            <a:r>
              <a:rPr lang="en-US" sz="2200" dirty="0" err="1" smtClean="0"/>
              <a:t>nEnter</a:t>
            </a:r>
            <a:r>
              <a:rPr lang="en-US" sz="2200" dirty="0" smtClean="0"/>
              <a:t> value of y:");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/>
              <a:t>	</a:t>
            </a:r>
            <a:r>
              <a:rPr lang="en-US" sz="2200" dirty="0" err="1" smtClean="0"/>
              <a:t>scanf</a:t>
            </a:r>
            <a:r>
              <a:rPr lang="en-US" sz="2200" dirty="0" smtClean="0"/>
              <a:t>("%</a:t>
            </a:r>
            <a:r>
              <a:rPr lang="en-US" sz="2200" dirty="0" err="1" smtClean="0"/>
              <a:t>d",&amp;y</a:t>
            </a:r>
            <a:r>
              <a:rPr lang="en-US" sz="2200" dirty="0" smtClean="0"/>
              <a:t>);</a:t>
            </a:r>
          </a:p>
          <a:p>
            <a:pPr eaLnBrk="1" hangingPunct="1">
              <a:buFont typeface="Arial" charset="0"/>
              <a:buNone/>
            </a:pPr>
            <a:r>
              <a:rPr lang="en-US" sz="2400" dirty="0" smtClean="0"/>
              <a:t>Output</a:t>
            </a:r>
          </a:p>
          <a:p>
            <a:pPr eaLnBrk="1" hangingPunct="1">
              <a:buFont typeface="Arial" charset="0"/>
              <a:buNone/>
            </a:pPr>
            <a:r>
              <a:rPr lang="en-US" sz="2400" dirty="0" smtClean="0"/>
              <a:t>Enter value of x:5</a:t>
            </a:r>
          </a:p>
          <a:p>
            <a:pPr eaLnBrk="1" hangingPunct="1">
              <a:buFont typeface="Arial" charset="0"/>
              <a:buNone/>
            </a:pPr>
            <a:r>
              <a:rPr lang="en-US" sz="2400" dirty="0" smtClean="0"/>
              <a:t>Enter value of y:6</a:t>
            </a:r>
          </a:p>
          <a:p>
            <a:pPr eaLnBrk="1" hangingPunct="1">
              <a:buFont typeface="Arial" charset="0"/>
              <a:buNone/>
            </a:pPr>
            <a:r>
              <a:rPr lang="en-US" sz="2400" dirty="0" smtClean="0"/>
              <a:t>x=6,y=5</a:t>
            </a:r>
            <a:endParaRPr lang="en-US" sz="2200" dirty="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/>
              <a:t>	</a:t>
            </a:r>
          </a:p>
        </p:txBody>
      </p:sp>
      <p:sp>
        <p:nvSpPr>
          <p:cNvPr id="38916" name="TextBox 3"/>
          <p:cNvSpPr txBox="1">
            <a:spLocks noChangeArrowheads="1"/>
          </p:cNvSpPr>
          <p:nvPr/>
        </p:nvSpPr>
        <p:spPr bwMode="auto">
          <a:xfrm>
            <a:off x="4343400" y="663575"/>
            <a:ext cx="4572000" cy="3140075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000" b="0" dirty="0"/>
              <a:t>swap(&amp;</a:t>
            </a:r>
            <a:r>
              <a:rPr lang="en-US" sz="2000" b="0" dirty="0" err="1"/>
              <a:t>x,&amp;y</a:t>
            </a:r>
            <a:r>
              <a:rPr lang="en-US" sz="2000" b="0" dirty="0"/>
              <a:t>);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000" b="0" dirty="0" err="1" smtClean="0"/>
              <a:t>getch</a:t>
            </a:r>
            <a:r>
              <a:rPr lang="en-US" sz="2000" b="0" dirty="0" smtClean="0"/>
              <a:t>(); </a:t>
            </a:r>
            <a:endParaRPr lang="en-US" sz="2000" b="0" dirty="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000" b="0" dirty="0"/>
              <a:t>}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000" b="0" dirty="0"/>
              <a:t>void swap(</a:t>
            </a:r>
            <a:r>
              <a:rPr lang="en-US" sz="2000" b="0" dirty="0" err="1"/>
              <a:t>int</a:t>
            </a:r>
            <a:r>
              <a:rPr lang="en-US" sz="2000" b="0" dirty="0"/>
              <a:t> *</a:t>
            </a:r>
            <a:r>
              <a:rPr lang="en-US" sz="2000" b="0" dirty="0" err="1"/>
              <a:t>a,int</a:t>
            </a:r>
            <a:r>
              <a:rPr lang="en-US" sz="2000" b="0" dirty="0"/>
              <a:t> *b)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000" b="0" dirty="0"/>
              <a:t>{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000" b="0" dirty="0"/>
              <a:t> 	</a:t>
            </a:r>
            <a:r>
              <a:rPr lang="en-US" sz="2000" b="0" dirty="0" err="1"/>
              <a:t>int</a:t>
            </a:r>
            <a:r>
              <a:rPr lang="en-US" sz="2000" b="0" dirty="0"/>
              <a:t> c;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000" b="0" dirty="0"/>
              <a:t> 	c=*a;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000" b="0" dirty="0"/>
              <a:t>	*a=*b;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000" b="0" dirty="0"/>
              <a:t> 	*b=c;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000" b="0" dirty="0"/>
              <a:t> </a:t>
            </a:r>
            <a:r>
              <a:rPr lang="en-US" sz="2000" b="0" dirty="0" err="1"/>
              <a:t>printf</a:t>
            </a:r>
            <a:r>
              <a:rPr lang="en-US" sz="2000" b="0" dirty="0"/>
              <a:t>("\</a:t>
            </a:r>
            <a:r>
              <a:rPr lang="en-US" sz="2000" b="0" dirty="0" err="1"/>
              <a:t>nx</a:t>
            </a:r>
            <a:r>
              <a:rPr lang="en-US" sz="2000" b="0" dirty="0"/>
              <a:t>=%</a:t>
            </a:r>
            <a:r>
              <a:rPr lang="en-US" sz="2000" b="0" dirty="0" err="1"/>
              <a:t>d,y</a:t>
            </a:r>
            <a:r>
              <a:rPr lang="en-US" sz="2000" b="0" dirty="0"/>
              <a:t>=%d",*a,*b);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000" b="0" dirty="0"/>
              <a:t>}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Recursion</a:t>
            </a:r>
          </a:p>
        </p:txBody>
      </p:sp>
      <p:sp>
        <p:nvSpPr>
          <p:cNvPr id="39939" name="Rectangle 3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5105400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</a:rPr>
              <a:t>It is a process of calling the same function itself again and again until some condition is satisfied.</a:t>
            </a:r>
          </a:p>
          <a:p>
            <a:pPr eaLnBrk="1" hangingPunct="1"/>
            <a:r>
              <a:rPr lang="en-US" b="1" i="1" smtClean="0">
                <a:latin typeface="Arial" charset="0"/>
              </a:rPr>
              <a:t>Syntax: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latin typeface="Arial" charset="0"/>
              </a:rPr>
              <a:t>		func1()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latin typeface="Arial" charset="0"/>
              </a:rPr>
              <a:t>		{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latin typeface="Arial" charset="0"/>
              </a:rPr>
              <a:t>			………..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latin typeface="Arial" charset="0"/>
              </a:rPr>
              <a:t>			func1();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latin typeface="Arial" charset="0"/>
              </a:rPr>
              <a:t>		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</a:t>
            </a:r>
          </a:p>
        </p:txBody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#include&lt;</a:t>
            </a:r>
            <a:r>
              <a:rPr lang="en-US" sz="2800" dirty="0" err="1" smtClean="0">
                <a:latin typeface="Arial" charset="0"/>
              </a:rPr>
              <a:t>stdio.h</a:t>
            </a:r>
            <a:r>
              <a:rPr lang="en-US" sz="28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#include&lt;</a:t>
            </a:r>
            <a:r>
              <a:rPr lang="en-US" sz="2800" dirty="0" err="1" smtClean="0">
                <a:latin typeface="Arial" charset="0"/>
              </a:rPr>
              <a:t>conio.h</a:t>
            </a:r>
            <a:r>
              <a:rPr lang="en-US" sz="28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err="1" smtClean="0">
                <a:latin typeface="Arial" charset="0"/>
              </a:rPr>
              <a:t>int</a:t>
            </a:r>
            <a:r>
              <a:rPr lang="en-US" sz="2800" dirty="0" smtClean="0">
                <a:latin typeface="Arial" charset="0"/>
              </a:rPr>
              <a:t> fact(</a:t>
            </a:r>
            <a:r>
              <a:rPr lang="en-US" sz="2800" dirty="0" err="1" smtClean="0">
                <a:latin typeface="Arial" charset="0"/>
              </a:rPr>
              <a:t>int</a:t>
            </a:r>
            <a:r>
              <a:rPr lang="en-US" sz="2800" dirty="0" smtClean="0">
                <a:latin typeface="Arial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int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 </a:t>
            </a:r>
            <a:r>
              <a:rPr lang="en-US" sz="2800" dirty="0" err="1" smtClean="0">
                <a:latin typeface="Arial" charset="0"/>
              </a:rPr>
              <a:t>int</a:t>
            </a:r>
            <a:r>
              <a:rPr lang="en-US" sz="2800" dirty="0" smtClean="0">
                <a:latin typeface="Arial" charset="0"/>
              </a:rPr>
              <a:t> a;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 </a:t>
            </a:r>
            <a:r>
              <a:rPr lang="en-US" sz="2800" dirty="0" err="1" smtClean="0">
                <a:latin typeface="Arial" charset="0"/>
              </a:rPr>
              <a:t>clrscr</a:t>
            </a:r>
            <a:r>
              <a:rPr lang="en-US" sz="2800" dirty="0" smtClean="0">
                <a:latin typeface="Arial" charset="0"/>
              </a:rPr>
              <a:t>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 </a:t>
            </a:r>
            <a:r>
              <a:rPr lang="en-US" sz="2800" dirty="0" err="1" smtClean="0">
                <a:latin typeface="Arial" charset="0"/>
              </a:rPr>
              <a:t>printf</a:t>
            </a:r>
            <a:r>
              <a:rPr lang="en-US" sz="2800" dirty="0" smtClean="0">
                <a:latin typeface="Arial" charset="0"/>
              </a:rPr>
              <a:t>("\</a:t>
            </a:r>
            <a:r>
              <a:rPr lang="en-US" sz="2800" dirty="0" err="1" smtClean="0">
                <a:latin typeface="Arial" charset="0"/>
              </a:rPr>
              <a:t>nEnter</a:t>
            </a:r>
            <a:r>
              <a:rPr lang="en-US" sz="2800" dirty="0" smtClean="0">
                <a:latin typeface="Arial" charset="0"/>
              </a:rPr>
              <a:t> the number:");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 </a:t>
            </a:r>
            <a:r>
              <a:rPr lang="en-US" sz="2800" dirty="0" err="1" smtClean="0">
                <a:latin typeface="Arial" charset="0"/>
              </a:rPr>
              <a:t>scanf</a:t>
            </a:r>
            <a:r>
              <a:rPr lang="en-US" sz="2800" dirty="0" smtClean="0">
                <a:latin typeface="Arial" charset="0"/>
              </a:rPr>
              <a:t>("%</a:t>
            </a:r>
            <a:r>
              <a:rPr lang="en-US" sz="2800" dirty="0" err="1" smtClean="0">
                <a:latin typeface="Arial" charset="0"/>
              </a:rPr>
              <a:t>d",&amp;a</a:t>
            </a:r>
            <a:r>
              <a:rPr lang="en-US" sz="2800" dirty="0" smtClean="0">
                <a:latin typeface="Arial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 </a:t>
            </a:r>
            <a:r>
              <a:rPr lang="en-US" sz="2800" dirty="0" err="1" smtClean="0">
                <a:latin typeface="Arial" charset="0"/>
              </a:rPr>
              <a:t>printf</a:t>
            </a:r>
            <a:r>
              <a:rPr lang="en-US" sz="2800" dirty="0" smtClean="0">
                <a:latin typeface="Arial" charset="0"/>
              </a:rPr>
              <a:t>("The factorial of %d! is %</a:t>
            </a:r>
            <a:r>
              <a:rPr lang="en-US" sz="2800" dirty="0" err="1" smtClean="0">
                <a:latin typeface="Arial" charset="0"/>
              </a:rPr>
              <a:t>d",a,fact</a:t>
            </a:r>
            <a:r>
              <a:rPr lang="en-US" sz="2800" dirty="0" smtClean="0">
                <a:latin typeface="Arial" charset="0"/>
              </a:rPr>
              <a:t>(a));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/>
          </p:cNvSpPr>
          <p:nvPr>
            <p:ph type="body" idx="1"/>
          </p:nvPr>
        </p:nvSpPr>
        <p:spPr>
          <a:xfrm>
            <a:off x="457200" y="381000"/>
            <a:ext cx="8229600" cy="6019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int fact(int x)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 int f;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 if(x==1)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	return(1);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 else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	f=x*fact(x-1);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 return(f);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8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8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b="1" smtClean="0">
                <a:latin typeface="Arial" charset="0"/>
              </a:rPr>
              <a:t>Output: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Enter the number:5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The factorial of 5! is 120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8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800" smtClean="0"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b="1" smtClean="0">
                <a:latin typeface="Arial" charset="0"/>
              </a:rPr>
              <a:t>Pre-Defined Functions </a:t>
            </a:r>
            <a:endParaRPr lang="en-US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pre-defined functions or library functions are built-in functions.</a:t>
            </a:r>
          </a:p>
          <a:p>
            <a:pPr eaLnBrk="1" hangingPunct="1"/>
            <a:r>
              <a:rPr lang="en-US" smtClean="0"/>
              <a:t>The user can use the functions, but cannot modify the function.</a:t>
            </a:r>
          </a:p>
          <a:p>
            <a:pPr eaLnBrk="1" hangingPunct="1"/>
            <a:r>
              <a:rPr lang="en-US" smtClean="0"/>
              <a:t>Example: sqrt()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Example: Working of 3!</a:t>
            </a:r>
          </a:p>
        </p:txBody>
      </p:sp>
      <p:pic>
        <p:nvPicPr>
          <p:cNvPr id="43011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371600"/>
            <a:ext cx="8305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Library Function</a:t>
            </a:r>
          </a:p>
        </p:txBody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It is pre-defined function.</a:t>
            </a:r>
          </a:p>
          <a:p>
            <a:pPr eaLnBrk="1" hangingPunct="1"/>
            <a:r>
              <a:rPr lang="en-US" smtClean="0"/>
              <a:t>The library function provides functions like mathematical, string manipulation etc,.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873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Example</a:t>
            </a:r>
          </a:p>
        </p:txBody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b="1" i="1" smtClean="0">
                <a:latin typeface="Arial" charset="0"/>
              </a:rPr>
              <a:t>sqrt(x):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		It is used to find the square root of </a:t>
            </a:r>
            <a:r>
              <a:rPr lang="en-US" sz="2800" b="1" smtClean="0">
                <a:latin typeface="Arial" charset="0"/>
              </a:rPr>
              <a:t>x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Example:</a:t>
            </a:r>
            <a:r>
              <a:rPr lang="en-US" sz="2800" b="1" smtClean="0">
                <a:latin typeface="Arial" charset="0"/>
              </a:rPr>
              <a:t> sqrt(36)  </a:t>
            </a:r>
            <a:r>
              <a:rPr lang="en-US" sz="2800" smtClean="0">
                <a:latin typeface="Arial" charset="0"/>
              </a:rPr>
              <a:t>is 6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b="1" i="1" smtClean="0">
                <a:latin typeface="Arial" charset="0"/>
              </a:rPr>
              <a:t>abs(x):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		It is used to find the absolute value of </a:t>
            </a:r>
            <a:r>
              <a:rPr lang="en-US" sz="2800" b="1" smtClean="0">
                <a:latin typeface="Arial" charset="0"/>
              </a:rPr>
              <a:t>x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Example:</a:t>
            </a:r>
            <a:r>
              <a:rPr lang="en-US" sz="2800" b="1" smtClean="0">
                <a:latin typeface="Arial" charset="0"/>
              </a:rPr>
              <a:t> abs(-36)  </a:t>
            </a:r>
            <a:r>
              <a:rPr lang="en-US" sz="2800" smtClean="0">
                <a:latin typeface="Arial" charset="0"/>
              </a:rPr>
              <a:t>is 36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b="1" i="1" smtClean="0">
                <a:latin typeface="Arial" charset="0"/>
              </a:rPr>
              <a:t>pow(x,y):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		It is used to find the value of </a:t>
            </a:r>
            <a:r>
              <a:rPr lang="en-US" sz="2800" b="1" smtClean="0">
                <a:latin typeface="Arial" charset="0"/>
              </a:rPr>
              <a:t>x</a:t>
            </a:r>
            <a:r>
              <a:rPr lang="en-US" sz="2800" b="1" baseline="30000" smtClean="0">
                <a:latin typeface="Arial" charset="0"/>
              </a:rPr>
              <a:t>y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Example:</a:t>
            </a:r>
            <a:r>
              <a:rPr lang="en-US" sz="2800" b="1" smtClean="0">
                <a:latin typeface="Arial" charset="0"/>
              </a:rPr>
              <a:t> pow(5,2)  </a:t>
            </a:r>
            <a:r>
              <a:rPr lang="en-US" sz="2800" smtClean="0">
                <a:latin typeface="Arial" charset="0"/>
              </a:rPr>
              <a:t>is 25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b="1" i="1" smtClean="0">
                <a:latin typeface="Arial" charset="0"/>
              </a:rPr>
              <a:t>ceil(x):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		It is used to find the smallest integer greater than or equal to  </a:t>
            </a:r>
            <a:r>
              <a:rPr lang="en-US" sz="2800" b="1" smtClean="0">
                <a:latin typeface="Arial" charset="0"/>
              </a:rPr>
              <a:t>x</a:t>
            </a:r>
            <a:endParaRPr lang="en-US" sz="2800" b="1" baseline="300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Example:</a:t>
            </a:r>
            <a:r>
              <a:rPr lang="en-US" sz="2800" b="1" smtClean="0">
                <a:latin typeface="Arial" charset="0"/>
              </a:rPr>
              <a:t> ceil(7.7)  </a:t>
            </a:r>
            <a:r>
              <a:rPr lang="en-US" sz="2800" smtClean="0">
                <a:latin typeface="Arial" charset="0"/>
              </a:rPr>
              <a:t>is 8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8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800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Grp="1"/>
          </p:cNvSpPr>
          <p:nvPr>
            <p:ph type="body" idx="1"/>
          </p:nvPr>
        </p:nvSpPr>
        <p:spPr>
          <a:xfrm>
            <a:off x="304800" y="381000"/>
            <a:ext cx="8458200" cy="57451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b="1" i="1" smtClean="0">
                <a:latin typeface="Arial" charset="0"/>
              </a:rPr>
              <a:t>rand():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		It is used to generate a random number.</a:t>
            </a:r>
            <a:endParaRPr lang="en-US" sz="2800" b="1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b="1" i="1" smtClean="0">
                <a:latin typeface="Arial" charset="0"/>
              </a:rPr>
              <a:t>sin(x):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		It is used to find the sine value of </a:t>
            </a:r>
            <a:r>
              <a:rPr lang="en-US" sz="2800" b="1" smtClean="0">
                <a:latin typeface="Arial" charset="0"/>
              </a:rPr>
              <a:t>x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Example:</a:t>
            </a:r>
            <a:r>
              <a:rPr lang="en-US" sz="2800" b="1" smtClean="0">
                <a:latin typeface="Arial" charset="0"/>
              </a:rPr>
              <a:t> sin(30)  </a:t>
            </a:r>
            <a:r>
              <a:rPr lang="en-US" sz="2800" smtClean="0">
                <a:latin typeface="Arial" charset="0"/>
              </a:rPr>
              <a:t>is 0.5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b="1" i="1" smtClean="0">
                <a:latin typeface="Arial" charset="0"/>
              </a:rPr>
              <a:t>cos(x):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		 It is used to find the cosine value of </a:t>
            </a:r>
            <a:r>
              <a:rPr lang="en-US" sz="2800" b="1" smtClean="0">
                <a:latin typeface="Arial" charset="0"/>
              </a:rPr>
              <a:t>x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Example:</a:t>
            </a:r>
            <a:r>
              <a:rPr lang="en-US" sz="2800" b="1" smtClean="0">
                <a:latin typeface="Arial" charset="0"/>
              </a:rPr>
              <a:t> cos(30)  </a:t>
            </a:r>
            <a:r>
              <a:rPr lang="en-US" sz="2800" smtClean="0">
                <a:latin typeface="Arial" charset="0"/>
              </a:rPr>
              <a:t>is 0.86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b="1" i="1" smtClean="0">
                <a:latin typeface="Arial" charset="0"/>
              </a:rPr>
              <a:t>tan(x):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		 It is used to find the tan value of </a:t>
            </a:r>
            <a:r>
              <a:rPr lang="en-US" sz="2800" b="1" smtClean="0">
                <a:latin typeface="Arial" charset="0"/>
              </a:rPr>
              <a:t>x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Example:</a:t>
            </a:r>
            <a:r>
              <a:rPr lang="en-US" sz="2800" b="1" smtClean="0">
                <a:latin typeface="Arial" charset="0"/>
              </a:rPr>
              <a:t> tan(30)  </a:t>
            </a:r>
            <a:r>
              <a:rPr lang="en-US" sz="2800" smtClean="0">
                <a:latin typeface="Arial" charset="0"/>
              </a:rPr>
              <a:t>is 0.577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800" smtClean="0"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/>
          </p:cNvSpPr>
          <p:nvPr>
            <p:ph type="body" idx="1"/>
          </p:nvPr>
        </p:nvSpPr>
        <p:spPr>
          <a:xfrm>
            <a:off x="152400" y="381000"/>
            <a:ext cx="8610600" cy="57451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b="1" i="1" smtClean="0">
                <a:latin typeface="Arial" charset="0"/>
              </a:rPr>
              <a:t>toascii(x):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mtClean="0">
                <a:latin typeface="Arial" charset="0"/>
              </a:rPr>
              <a:t>		It is used to find the ASCII value of </a:t>
            </a:r>
            <a:r>
              <a:rPr lang="en-US" b="1" smtClean="0">
                <a:latin typeface="Arial" charset="0"/>
              </a:rPr>
              <a:t>x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mtClean="0">
                <a:latin typeface="Arial" charset="0"/>
              </a:rPr>
              <a:t>Example:</a:t>
            </a:r>
            <a:r>
              <a:rPr lang="en-US" b="1" smtClean="0">
                <a:latin typeface="Arial" charset="0"/>
              </a:rPr>
              <a:t> toascii(a)  </a:t>
            </a:r>
            <a:r>
              <a:rPr lang="en-US" smtClean="0">
                <a:latin typeface="Arial" charset="0"/>
              </a:rPr>
              <a:t>is 97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b="1" i="1" smtClean="0">
                <a:latin typeface="Arial" charset="0"/>
              </a:rPr>
              <a:t>toupper(x):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mtClean="0">
                <a:latin typeface="Arial" charset="0"/>
              </a:rPr>
              <a:t>		It is used to convert lowercase character to uppercase.</a:t>
            </a:r>
            <a:endParaRPr lang="en-US" b="1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mtClean="0">
                <a:latin typeface="Arial" charset="0"/>
              </a:rPr>
              <a:t>Example:</a:t>
            </a:r>
            <a:r>
              <a:rPr lang="en-US" b="1" smtClean="0">
                <a:latin typeface="Arial" charset="0"/>
              </a:rPr>
              <a:t> toupper(‘a’)  </a:t>
            </a:r>
            <a:r>
              <a:rPr lang="en-US" smtClean="0">
                <a:latin typeface="Arial" charset="0"/>
              </a:rPr>
              <a:t>is A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mtClean="0">
                <a:latin typeface="Arial" charset="0"/>
              </a:rPr>
              <a:t>		       </a:t>
            </a:r>
            <a:r>
              <a:rPr lang="en-US" b="1" smtClean="0">
                <a:latin typeface="Arial" charset="0"/>
              </a:rPr>
              <a:t>toupper(97)  </a:t>
            </a:r>
            <a:r>
              <a:rPr lang="en-US" smtClean="0">
                <a:latin typeface="Arial" charset="0"/>
              </a:rPr>
              <a:t>is A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b="1" i="1" smtClean="0">
                <a:latin typeface="Arial" charset="0"/>
              </a:rPr>
              <a:t>tolower(x):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mtClean="0">
                <a:latin typeface="Arial" charset="0"/>
              </a:rPr>
              <a:t>		It is used to convert uppercase character to lowercase.</a:t>
            </a:r>
            <a:endParaRPr lang="en-US" b="1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mtClean="0">
                <a:latin typeface="Arial" charset="0"/>
              </a:rPr>
              <a:t>Example:</a:t>
            </a:r>
            <a:r>
              <a:rPr lang="en-US" b="1" smtClean="0">
                <a:latin typeface="Arial" charset="0"/>
              </a:rPr>
              <a:t> tolower(‘A’)  </a:t>
            </a:r>
            <a:r>
              <a:rPr lang="en-US" smtClean="0">
                <a:latin typeface="Arial" charset="0"/>
              </a:rPr>
              <a:t>is a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80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Structure</a:t>
            </a:r>
          </a:p>
        </p:txBody>
      </p:sp>
      <p:sp>
        <p:nvSpPr>
          <p:cNvPr id="92163" name="Rectangle 3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eaLnBrk="1" hangingPunct="1"/>
            <a:r>
              <a:rPr lang="en-US" sz="2800" smtClean="0">
                <a:latin typeface="Arial" charset="0"/>
              </a:rPr>
              <a:t>A </a:t>
            </a:r>
            <a:r>
              <a:rPr lang="en-US" sz="2800" b="1" i="1" smtClean="0">
                <a:latin typeface="Arial" charset="0"/>
              </a:rPr>
              <a:t>Structure</a:t>
            </a:r>
            <a:r>
              <a:rPr lang="en-US" sz="2800" smtClean="0">
                <a:latin typeface="Arial" charset="0"/>
              </a:rPr>
              <a:t> is a collection of different data items, that are stored under a common name.</a:t>
            </a:r>
          </a:p>
          <a:p>
            <a:pPr eaLnBrk="1" hangingPunct="1"/>
            <a:r>
              <a:rPr lang="en-US" sz="2800" b="1" i="1" smtClean="0">
                <a:latin typeface="Arial" charset="0"/>
              </a:rPr>
              <a:t>Syntax:</a:t>
            </a:r>
          </a:p>
          <a:p>
            <a:pPr eaLnBrk="1" hangingPunct="1">
              <a:buFont typeface="Arial" charset="0"/>
              <a:buNone/>
            </a:pPr>
            <a:r>
              <a:rPr lang="en-US" sz="2800" smtClean="0">
                <a:latin typeface="Arial" charset="0"/>
              </a:rPr>
              <a:t>		</a:t>
            </a:r>
            <a:r>
              <a:rPr lang="en-US" sz="2800" i="1" smtClean="0">
                <a:latin typeface="Arial" charset="0"/>
              </a:rPr>
              <a:t>struct structure_name</a:t>
            </a:r>
          </a:p>
          <a:p>
            <a:pPr eaLnBrk="1" hangingPunct="1">
              <a:buFont typeface="Arial" charset="0"/>
              <a:buNone/>
            </a:pPr>
            <a:r>
              <a:rPr lang="en-US" sz="2800" i="1" smtClean="0">
                <a:latin typeface="Arial" charset="0"/>
              </a:rPr>
              <a:t>		{</a:t>
            </a:r>
          </a:p>
          <a:p>
            <a:pPr eaLnBrk="1" hangingPunct="1">
              <a:buFont typeface="Arial" charset="0"/>
              <a:buNone/>
            </a:pPr>
            <a:r>
              <a:rPr lang="en-US" sz="2800" i="1" smtClean="0">
                <a:latin typeface="Arial" charset="0"/>
              </a:rPr>
              <a:t>			structure element1;</a:t>
            </a:r>
          </a:p>
          <a:p>
            <a:pPr eaLnBrk="1" hangingPunct="1">
              <a:buFont typeface="Arial" charset="0"/>
              <a:buNone/>
            </a:pPr>
            <a:r>
              <a:rPr lang="en-US" sz="2800" i="1" smtClean="0">
                <a:latin typeface="Arial" charset="0"/>
              </a:rPr>
              <a:t>			structure element2;</a:t>
            </a:r>
          </a:p>
          <a:p>
            <a:pPr eaLnBrk="1" hangingPunct="1">
              <a:buFont typeface="Arial" charset="0"/>
              <a:buNone/>
            </a:pPr>
            <a:r>
              <a:rPr lang="en-US" sz="2800" i="1" smtClean="0">
                <a:latin typeface="Arial" charset="0"/>
              </a:rPr>
              <a:t>			…………………….</a:t>
            </a:r>
          </a:p>
          <a:p>
            <a:pPr eaLnBrk="1" hangingPunct="1">
              <a:buFont typeface="Arial" charset="0"/>
              <a:buNone/>
            </a:pPr>
            <a:r>
              <a:rPr lang="en-US" sz="2800" i="1" smtClean="0">
                <a:latin typeface="Arial" charset="0"/>
              </a:rPr>
              <a:t>		};</a:t>
            </a:r>
          </a:p>
          <a:p>
            <a:pPr eaLnBrk="1" hangingPunct="1"/>
            <a:endParaRPr lang="en-US" sz="2800" i="1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931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b="1" i="1" dirty="0" smtClean="0"/>
              <a:t>Example:	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b="1" i="1" dirty="0" smtClean="0"/>
              <a:t>	</a:t>
            </a:r>
            <a:r>
              <a:rPr lang="en-US" sz="2800" i="1" dirty="0" err="1" smtClean="0"/>
              <a:t>struct</a:t>
            </a:r>
            <a:r>
              <a:rPr lang="en-US" sz="2800" i="1" dirty="0" smtClean="0"/>
              <a:t> stud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i="1" dirty="0" smtClean="0"/>
              <a:t>	{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i="1" dirty="0" smtClean="0"/>
              <a:t>		</a:t>
            </a:r>
            <a:r>
              <a:rPr lang="en-US" sz="2800" i="1" dirty="0" err="1" smtClean="0"/>
              <a:t>int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sno</a:t>
            </a:r>
            <a:r>
              <a:rPr lang="en-US" sz="2800" i="1" dirty="0" smtClean="0"/>
              <a:t>;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i="1" dirty="0" smtClean="0"/>
              <a:t>		char name[10];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i="1" dirty="0" smtClean="0"/>
              <a:t>		</a:t>
            </a:r>
            <a:r>
              <a:rPr lang="en-US" sz="2800" i="1" dirty="0" err="1" smtClean="0"/>
              <a:t>int</a:t>
            </a:r>
            <a:r>
              <a:rPr lang="en-US" sz="2800" i="1" dirty="0" smtClean="0"/>
              <a:t> mark;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b="1" i="1" dirty="0" smtClean="0"/>
              <a:t>	</a:t>
            </a:r>
            <a:r>
              <a:rPr lang="en-US" sz="2800" i="1" dirty="0" smtClean="0"/>
              <a:t>}s;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Example</a:t>
            </a:r>
          </a:p>
        </p:txBody>
      </p:sp>
      <p:sp>
        <p:nvSpPr>
          <p:cNvPr id="94211" name="Rectangle 3"/>
          <p:cNvSpPr>
            <a:spLocks noGrp="1"/>
          </p:cNvSpPr>
          <p:nvPr>
            <p:ph type="body" idx="1"/>
          </p:nvPr>
        </p:nvSpPr>
        <p:spPr>
          <a:xfrm>
            <a:off x="381000" y="9906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#include&lt;</a:t>
            </a:r>
            <a:r>
              <a:rPr lang="en-US" sz="2400" dirty="0" err="1" smtClean="0">
                <a:latin typeface="Arial" charset="0"/>
              </a:rPr>
              <a:t>stdio.h</a:t>
            </a:r>
            <a:r>
              <a:rPr lang="en-US" sz="24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#include&lt;</a:t>
            </a:r>
            <a:r>
              <a:rPr lang="en-US" sz="2400" dirty="0" err="1" smtClean="0">
                <a:latin typeface="Arial" charset="0"/>
              </a:rPr>
              <a:t>conio.h</a:t>
            </a:r>
            <a:r>
              <a:rPr lang="en-US" sz="24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err="1" smtClean="0">
                <a:latin typeface="Arial" charset="0"/>
              </a:rPr>
              <a:t>struct</a:t>
            </a:r>
            <a:r>
              <a:rPr lang="en-US" sz="2400" dirty="0" smtClean="0">
                <a:latin typeface="Arial" charset="0"/>
              </a:rPr>
              <a:t> stud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	</a:t>
            </a:r>
            <a:r>
              <a:rPr lang="en-US" sz="2400" dirty="0" err="1" smtClean="0">
                <a:latin typeface="Arial" charset="0"/>
              </a:rPr>
              <a:t>int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regno</a:t>
            </a:r>
            <a:r>
              <a:rPr lang="en-US" sz="2400" dirty="0" smtClean="0">
                <a:latin typeface="Arial" charset="0"/>
              </a:rPr>
              <a:t>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	char name[10];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	</a:t>
            </a:r>
            <a:r>
              <a:rPr lang="en-US" sz="2400" dirty="0" err="1" smtClean="0">
                <a:latin typeface="Arial" charset="0"/>
              </a:rPr>
              <a:t>int</a:t>
            </a:r>
            <a:r>
              <a:rPr lang="en-US" sz="2400" dirty="0" smtClean="0">
                <a:latin typeface="Arial" charset="0"/>
              </a:rPr>
              <a:t> m1;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	</a:t>
            </a:r>
            <a:r>
              <a:rPr lang="en-US" sz="2400" dirty="0" err="1" smtClean="0">
                <a:latin typeface="Arial" charset="0"/>
              </a:rPr>
              <a:t>int</a:t>
            </a:r>
            <a:r>
              <a:rPr lang="en-US" sz="2400" dirty="0" smtClean="0">
                <a:latin typeface="Arial" charset="0"/>
              </a:rPr>
              <a:t> m2;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	</a:t>
            </a:r>
            <a:r>
              <a:rPr lang="en-US" sz="2400" dirty="0" err="1" smtClean="0">
                <a:latin typeface="Arial" charset="0"/>
              </a:rPr>
              <a:t>int</a:t>
            </a:r>
            <a:r>
              <a:rPr lang="en-US" sz="2400" dirty="0" smtClean="0">
                <a:latin typeface="Arial" charset="0"/>
              </a:rPr>
              <a:t> m3;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};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3"/>
          <p:cNvSpPr>
            <a:spLocks noGrp="1"/>
          </p:cNvSpPr>
          <p:nvPr>
            <p:ph type="body" idx="1"/>
          </p:nvPr>
        </p:nvSpPr>
        <p:spPr>
          <a:xfrm>
            <a:off x="381000" y="457200"/>
            <a:ext cx="8534400" cy="45259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</a:t>
            </a:r>
            <a:r>
              <a:rPr lang="en-US" sz="2400" dirty="0" err="1" smtClean="0">
                <a:latin typeface="Arial" charset="0"/>
              </a:rPr>
              <a:t>struct</a:t>
            </a:r>
            <a:r>
              <a:rPr lang="en-US" sz="2400" dirty="0" smtClean="0">
                <a:latin typeface="Arial" charset="0"/>
              </a:rPr>
              <a:t> stud s;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    float </a:t>
            </a:r>
            <a:r>
              <a:rPr lang="en-US" sz="2400" dirty="0" err="1" smtClean="0">
                <a:latin typeface="Arial" charset="0"/>
              </a:rPr>
              <a:t>tot,avg</a:t>
            </a:r>
            <a:r>
              <a:rPr lang="en-US" sz="2400" dirty="0" smtClean="0">
                <a:latin typeface="Arial" charset="0"/>
              </a:rPr>
              <a:t>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</a:t>
            </a:r>
            <a:r>
              <a:rPr lang="en-US" sz="2400" dirty="0" err="1" smtClean="0">
                <a:latin typeface="Arial" charset="0"/>
              </a:rPr>
              <a:t>printf</a:t>
            </a:r>
            <a:r>
              <a:rPr lang="en-US" sz="2400" dirty="0" smtClean="0">
                <a:latin typeface="Arial" charset="0"/>
              </a:rPr>
              <a:t>("\</a:t>
            </a:r>
            <a:r>
              <a:rPr lang="en-US" sz="2400" dirty="0" err="1" smtClean="0">
                <a:latin typeface="Arial" charset="0"/>
              </a:rPr>
              <a:t>nEnter</a:t>
            </a:r>
            <a:r>
              <a:rPr lang="en-US" sz="2400" dirty="0" smtClean="0">
                <a:latin typeface="Arial" charset="0"/>
              </a:rPr>
              <a:t> the student regno,name,m1,m2,m3:"); </a:t>
            </a:r>
            <a:r>
              <a:rPr lang="en-US" sz="2400" dirty="0" err="1" smtClean="0">
                <a:latin typeface="Arial" charset="0"/>
              </a:rPr>
              <a:t>scanf</a:t>
            </a:r>
            <a:r>
              <a:rPr lang="en-US" sz="2400" dirty="0" smtClean="0">
                <a:latin typeface="Arial" charset="0"/>
              </a:rPr>
              <a:t>("%d%s%d%d%d",&amp;s.regno,&amp;s.name,&amp;s.m1,&amp;s.m2,&amp;s.m3);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 tot=s.m1+s.m2+s.m3;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	</a:t>
            </a:r>
            <a:r>
              <a:rPr lang="en-US" sz="2400" dirty="0" err="1" smtClean="0">
                <a:latin typeface="Arial" charset="0"/>
              </a:rPr>
              <a:t>avg</a:t>
            </a:r>
            <a:r>
              <a:rPr lang="en-US" sz="2400" dirty="0" smtClean="0">
                <a:latin typeface="Arial" charset="0"/>
              </a:rPr>
              <a:t>=tot/3;</a:t>
            </a:r>
          </a:p>
          <a:p>
            <a:pPr eaLnBrk="1" hangingPunct="1"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	</a:t>
            </a:r>
            <a:r>
              <a:rPr lang="en-US" sz="2400" dirty="0" err="1" smtClean="0">
                <a:latin typeface="Arial" charset="0"/>
              </a:rPr>
              <a:t>printf</a:t>
            </a:r>
            <a:r>
              <a:rPr lang="en-US" sz="2400" dirty="0" smtClean="0">
                <a:latin typeface="Arial" charset="0"/>
              </a:rPr>
              <a:t>("\</a:t>
            </a:r>
            <a:r>
              <a:rPr lang="en-US" sz="2400" dirty="0" err="1" smtClean="0">
                <a:latin typeface="Arial" charset="0"/>
              </a:rPr>
              <a:t>nThe</a:t>
            </a:r>
            <a:r>
              <a:rPr lang="en-US" sz="2400" dirty="0" smtClean="0">
                <a:latin typeface="Arial" charset="0"/>
              </a:rPr>
              <a:t> student Details are:");</a:t>
            </a:r>
          </a:p>
          <a:p>
            <a:pPr eaLnBrk="1" hangingPunct="1"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   </a:t>
            </a:r>
            <a:r>
              <a:rPr lang="en-US" sz="2400" dirty="0" err="1" smtClean="0">
                <a:latin typeface="Arial" charset="0"/>
              </a:rPr>
              <a:t>printf</a:t>
            </a:r>
            <a:r>
              <a:rPr lang="en-US" sz="2400" dirty="0" smtClean="0">
                <a:latin typeface="Arial" charset="0"/>
              </a:rPr>
              <a:t>("\</a:t>
            </a:r>
            <a:r>
              <a:rPr lang="en-US" sz="2400" dirty="0" err="1" smtClean="0">
                <a:latin typeface="Arial" charset="0"/>
              </a:rPr>
              <a:t>n%d</a:t>
            </a:r>
            <a:r>
              <a:rPr lang="en-US" sz="2400" dirty="0" smtClean="0">
                <a:latin typeface="Arial" charset="0"/>
              </a:rPr>
              <a:t>\</a:t>
            </a:r>
            <a:r>
              <a:rPr lang="en-US" sz="2400" dirty="0" err="1" smtClean="0">
                <a:latin typeface="Arial" charset="0"/>
              </a:rPr>
              <a:t>t%s</a:t>
            </a:r>
            <a:r>
              <a:rPr lang="en-US" sz="2400" dirty="0" smtClean="0">
                <a:latin typeface="Arial" charset="0"/>
              </a:rPr>
              <a:t>\</a:t>
            </a:r>
            <a:r>
              <a:rPr lang="en-US" sz="2400" dirty="0" err="1" smtClean="0">
                <a:latin typeface="Arial" charset="0"/>
              </a:rPr>
              <a:t>t%f</a:t>
            </a:r>
            <a:r>
              <a:rPr lang="en-US" sz="2400" dirty="0" smtClean="0">
                <a:latin typeface="Arial" charset="0"/>
              </a:rPr>
              <a:t>\</a:t>
            </a:r>
            <a:r>
              <a:rPr lang="en-US" sz="2400" dirty="0" err="1" smtClean="0">
                <a:latin typeface="Arial" charset="0"/>
              </a:rPr>
              <a:t>t%f",s.regno,s.name,tot,avg</a:t>
            </a:r>
            <a:r>
              <a:rPr lang="en-US" sz="2400" dirty="0" smtClean="0">
                <a:latin typeface="Arial" charset="0"/>
              </a:rPr>
              <a:t>);</a:t>
            </a:r>
          </a:p>
          <a:p>
            <a:pPr eaLnBrk="1" hangingPunct="1">
              <a:buFont typeface="Arial" charset="0"/>
              <a:buNone/>
            </a:pPr>
            <a:endParaRPr lang="en-US" sz="2400" dirty="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}</a:t>
            </a:r>
          </a:p>
          <a:p>
            <a:pPr eaLnBrk="1" hangingPunct="1">
              <a:buFont typeface="Arial" charset="0"/>
              <a:buNone/>
            </a:pPr>
            <a:endParaRPr lang="en-US" sz="2400" dirty="0" smtClean="0"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Output</a:t>
            </a:r>
          </a:p>
        </p:txBody>
      </p:sp>
      <p:sp>
        <p:nvSpPr>
          <p:cNvPr id="962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4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Enter the student regno,name,m1,m2,m3:100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aaa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87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98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78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4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The student Details are: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100     aaa     263.000000      87.666664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4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b="1" smtClean="0">
                <a:latin typeface="Arial" charset="0"/>
              </a:rPr>
              <a:t>User-Defined Functions </a:t>
            </a:r>
            <a:endParaRPr lang="en-US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functions defined by the user for their requirement are called user-defined functions.</a:t>
            </a:r>
          </a:p>
          <a:p>
            <a:pPr eaLnBrk="1" hangingPunct="1"/>
            <a:r>
              <a:rPr lang="en-US" smtClean="0"/>
              <a:t>Whenever it is needed, The user can modify the function.</a:t>
            </a:r>
          </a:p>
          <a:p>
            <a:pPr eaLnBrk="1" hangingPunct="1"/>
            <a:r>
              <a:rPr lang="en-US" smtClean="0"/>
              <a:t>Example: sum(a,b)</a:t>
            </a:r>
          </a:p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dirty="0" smtClean="0"/>
              <a:t>Example: Array of Structures</a:t>
            </a:r>
          </a:p>
        </p:txBody>
      </p:sp>
      <p:sp>
        <p:nvSpPr>
          <p:cNvPr id="100355" name="Rectangle 3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#include&lt;</a:t>
            </a:r>
            <a:r>
              <a:rPr lang="en-US" sz="2400" dirty="0" err="1" smtClean="0">
                <a:latin typeface="Arial" charset="0"/>
              </a:rPr>
              <a:t>stdio.h</a:t>
            </a:r>
            <a:r>
              <a:rPr lang="en-US" sz="24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#include&lt;</a:t>
            </a:r>
            <a:r>
              <a:rPr lang="en-US" sz="2400" dirty="0" err="1" smtClean="0">
                <a:latin typeface="Arial" charset="0"/>
              </a:rPr>
              <a:t>conio.h</a:t>
            </a:r>
            <a:r>
              <a:rPr lang="en-US" sz="24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err="1" smtClean="0">
                <a:latin typeface="Arial" charset="0"/>
              </a:rPr>
              <a:t>struct</a:t>
            </a:r>
            <a:r>
              <a:rPr lang="en-US" sz="2400" dirty="0" smtClean="0">
                <a:latin typeface="Arial" charset="0"/>
              </a:rPr>
              <a:t> stud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	</a:t>
            </a:r>
            <a:r>
              <a:rPr lang="en-US" sz="2400" dirty="0" err="1" smtClean="0">
                <a:latin typeface="Arial" charset="0"/>
              </a:rPr>
              <a:t>int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regno</a:t>
            </a:r>
            <a:r>
              <a:rPr lang="en-US" sz="2400" dirty="0" smtClean="0">
                <a:latin typeface="Arial" charset="0"/>
              </a:rPr>
              <a:t>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	char name[10],grade;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	</a:t>
            </a:r>
            <a:r>
              <a:rPr lang="en-US" sz="2400" dirty="0" err="1" smtClean="0">
                <a:latin typeface="Arial" charset="0"/>
              </a:rPr>
              <a:t>int</a:t>
            </a:r>
            <a:r>
              <a:rPr lang="en-US" sz="2400" dirty="0" smtClean="0">
                <a:latin typeface="Arial" charset="0"/>
              </a:rPr>
              <a:t> m1,m2,m3;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	float </a:t>
            </a:r>
            <a:r>
              <a:rPr lang="en-US" sz="2400" dirty="0" err="1" smtClean="0">
                <a:latin typeface="Arial" charset="0"/>
              </a:rPr>
              <a:t>avg,tot</a:t>
            </a:r>
            <a:r>
              <a:rPr lang="en-US" sz="2400" dirty="0" smtClean="0">
                <a:latin typeface="Arial" charset="0"/>
              </a:rPr>
              <a:t>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};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struct</a:t>
            </a:r>
            <a:r>
              <a:rPr lang="en-US" sz="2400" dirty="0" smtClean="0">
                <a:latin typeface="Arial" charset="0"/>
              </a:rPr>
              <a:t> stud s[10];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int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i,n</a:t>
            </a:r>
            <a:r>
              <a:rPr lang="en-US" sz="2400" dirty="0" smtClean="0">
                <a:latin typeface="Arial" charset="0"/>
              </a:rPr>
              <a:t>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err="1" smtClean="0">
                <a:latin typeface="Arial" charset="0"/>
              </a:rPr>
              <a:t>printf</a:t>
            </a:r>
            <a:r>
              <a:rPr lang="en-US" sz="2400" dirty="0" smtClean="0">
                <a:latin typeface="Arial" charset="0"/>
              </a:rPr>
              <a:t>("\</a:t>
            </a:r>
            <a:r>
              <a:rPr lang="en-US" sz="2400" dirty="0" err="1" smtClean="0">
                <a:latin typeface="Arial" charset="0"/>
              </a:rPr>
              <a:t>nEnter</a:t>
            </a:r>
            <a:r>
              <a:rPr lang="en-US" sz="2400" dirty="0" smtClean="0">
                <a:latin typeface="Arial" charset="0"/>
              </a:rPr>
              <a:t> the </a:t>
            </a:r>
            <a:r>
              <a:rPr lang="en-US" sz="2400" dirty="0" err="1" smtClean="0">
                <a:latin typeface="Arial" charset="0"/>
              </a:rPr>
              <a:t>no.of</a:t>
            </a:r>
            <a:r>
              <a:rPr lang="en-US" sz="2400" dirty="0" smtClean="0">
                <a:latin typeface="Arial" charset="0"/>
              </a:rPr>
              <a:t> students:");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scanf</a:t>
            </a:r>
            <a:r>
              <a:rPr lang="en-US" sz="2400" dirty="0" smtClean="0">
                <a:latin typeface="Arial" charset="0"/>
              </a:rPr>
              <a:t>("%</a:t>
            </a:r>
            <a:r>
              <a:rPr lang="en-US" sz="2400" dirty="0" err="1" smtClean="0">
                <a:latin typeface="Arial" charset="0"/>
              </a:rPr>
              <a:t>d",&amp;n</a:t>
            </a:r>
            <a:r>
              <a:rPr lang="en-US" sz="2400" dirty="0" smtClean="0">
                <a:latin typeface="Arial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/>
          </p:cNvSpPr>
          <p:nvPr>
            <p:ph type="body"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for(i=0;i&lt;n;i++)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 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printf("\nEnter the student regno,name,m1,m2,m3:");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scanf("%d%s%d%d%d",&amp;s[i].regno,&amp;s[i].name,&amp;s[i].m1,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&amp;s[i].m2,&amp;s[i].m3);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 	s[i].tot=s[i].m1+s[i].m2+s[i].m3;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 	s[i].avg=s[i].tot/3;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 if(s[i].m1&lt;35||s[i].m2&lt;35||s[i].m3&lt;35)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		s[i].grade='f';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 else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 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	if(s[i].avg&gt;=75)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		  s[i].grade='d';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	else if(s[i].avg&gt;=60)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	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3"/>
          <p:cNvSpPr>
            <a:spLocks noGrp="1"/>
          </p:cNvSpPr>
          <p:nvPr>
            <p:ph type="body"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  s[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].grade='A';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else if(s[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</a:t>
            </a:r>
            <a:r>
              <a:rPr lang="en-US" sz="2400" dirty="0" err="1" smtClean="0">
                <a:latin typeface="Arial" charset="0"/>
              </a:rPr>
              <a:t>avg</a:t>
            </a:r>
            <a:r>
              <a:rPr lang="en-US" sz="2400" dirty="0" smtClean="0">
                <a:latin typeface="Arial" charset="0"/>
              </a:rPr>
              <a:t>&gt;=50)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	  s[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].grade='B';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else if(s[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</a:t>
            </a:r>
            <a:r>
              <a:rPr lang="en-US" sz="2400" dirty="0" err="1" smtClean="0">
                <a:latin typeface="Arial" charset="0"/>
              </a:rPr>
              <a:t>avg</a:t>
            </a:r>
            <a:r>
              <a:rPr lang="en-US" sz="2400" dirty="0" smtClean="0">
                <a:latin typeface="Arial" charset="0"/>
              </a:rPr>
              <a:t>&gt;=35)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	 s[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].grade='C';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}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}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printf</a:t>
            </a:r>
            <a:r>
              <a:rPr lang="en-US" sz="2400" dirty="0" smtClean="0">
                <a:latin typeface="Arial" charset="0"/>
              </a:rPr>
              <a:t>("\</a:t>
            </a:r>
            <a:r>
              <a:rPr lang="en-US" sz="2400" dirty="0" err="1" smtClean="0">
                <a:latin typeface="Arial" charset="0"/>
              </a:rPr>
              <a:t>nSTUDENT</a:t>
            </a:r>
            <a:r>
              <a:rPr lang="en-US" sz="2400" dirty="0" smtClean="0">
                <a:latin typeface="Arial" charset="0"/>
              </a:rPr>
              <a:t> MARK LIST\n");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dirty="0" err="1" smtClean="0">
                <a:latin typeface="Arial" charset="0"/>
              </a:rPr>
              <a:t>printf</a:t>
            </a:r>
            <a:r>
              <a:rPr lang="en-US" sz="2400" dirty="0" smtClean="0">
                <a:latin typeface="Arial" charset="0"/>
              </a:rPr>
              <a:t>("\</a:t>
            </a:r>
            <a:r>
              <a:rPr lang="en-US" sz="2400" dirty="0" err="1" smtClean="0">
                <a:latin typeface="Arial" charset="0"/>
              </a:rPr>
              <a:t>nREGNO</a:t>
            </a:r>
            <a:r>
              <a:rPr lang="en-US" sz="2400" dirty="0" smtClean="0">
                <a:latin typeface="Arial" charset="0"/>
              </a:rPr>
              <a:t>\</a:t>
            </a:r>
            <a:r>
              <a:rPr lang="en-US" sz="2400" dirty="0" err="1" smtClean="0">
                <a:latin typeface="Arial" charset="0"/>
              </a:rPr>
              <a:t>tNAME</a:t>
            </a:r>
            <a:r>
              <a:rPr lang="en-US" sz="2400" dirty="0" smtClean="0">
                <a:latin typeface="Arial" charset="0"/>
              </a:rPr>
              <a:t>\</a:t>
            </a:r>
            <a:r>
              <a:rPr lang="en-US" sz="2400" dirty="0" err="1" smtClean="0">
                <a:latin typeface="Arial" charset="0"/>
              </a:rPr>
              <a:t>tTOTAL</a:t>
            </a:r>
            <a:r>
              <a:rPr lang="en-US" sz="2400" dirty="0" smtClean="0">
                <a:latin typeface="Arial" charset="0"/>
              </a:rPr>
              <a:t>\</a:t>
            </a:r>
            <a:r>
              <a:rPr lang="en-US" sz="2400" dirty="0" err="1" smtClean="0">
                <a:latin typeface="Arial" charset="0"/>
              </a:rPr>
              <a:t>tAvg</a:t>
            </a:r>
            <a:r>
              <a:rPr lang="en-US" sz="2400" dirty="0" smtClean="0">
                <a:latin typeface="Arial" charset="0"/>
              </a:rPr>
              <a:t>\</a:t>
            </a:r>
            <a:r>
              <a:rPr lang="en-US" sz="2400" dirty="0" err="1" smtClean="0">
                <a:latin typeface="Arial" charset="0"/>
              </a:rPr>
              <a:t>tGRADE</a:t>
            </a:r>
            <a:r>
              <a:rPr lang="en-US" sz="2400" dirty="0" smtClean="0">
                <a:latin typeface="Arial" charset="0"/>
              </a:rPr>
              <a:t>");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for(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=0;i&lt;</a:t>
            </a:r>
            <a:r>
              <a:rPr lang="en-US" sz="2400" dirty="0" err="1" smtClean="0">
                <a:latin typeface="Arial" charset="0"/>
              </a:rPr>
              <a:t>n;i</a:t>
            </a:r>
            <a:r>
              <a:rPr lang="en-US" sz="2400" dirty="0" smtClean="0">
                <a:latin typeface="Arial" charset="0"/>
              </a:rPr>
              <a:t>++)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dirty="0" err="1" smtClean="0">
                <a:latin typeface="Arial" charset="0"/>
              </a:rPr>
              <a:t>printf</a:t>
            </a:r>
            <a:r>
              <a:rPr lang="en-US" sz="2400" dirty="0" smtClean="0">
                <a:latin typeface="Arial" charset="0"/>
              </a:rPr>
              <a:t>("\</a:t>
            </a:r>
            <a:r>
              <a:rPr lang="en-US" sz="2400" dirty="0" err="1" smtClean="0">
                <a:latin typeface="Arial" charset="0"/>
              </a:rPr>
              <a:t>n%d</a:t>
            </a:r>
            <a:r>
              <a:rPr lang="en-US" sz="2400" dirty="0" smtClean="0">
                <a:latin typeface="Arial" charset="0"/>
              </a:rPr>
              <a:t>\</a:t>
            </a:r>
            <a:r>
              <a:rPr lang="en-US" sz="2400" dirty="0" err="1" smtClean="0">
                <a:latin typeface="Arial" charset="0"/>
              </a:rPr>
              <a:t>t%s</a:t>
            </a:r>
            <a:r>
              <a:rPr lang="en-US" sz="2400" dirty="0" smtClean="0">
                <a:latin typeface="Arial" charset="0"/>
              </a:rPr>
              <a:t>\</a:t>
            </a:r>
            <a:r>
              <a:rPr lang="en-US" sz="2400" dirty="0" err="1" smtClean="0">
                <a:latin typeface="Arial" charset="0"/>
              </a:rPr>
              <a:t>t%f</a:t>
            </a:r>
            <a:r>
              <a:rPr lang="en-US" sz="2400" dirty="0" smtClean="0">
                <a:latin typeface="Arial" charset="0"/>
              </a:rPr>
              <a:t>\</a:t>
            </a:r>
            <a:r>
              <a:rPr lang="en-US" sz="2400" dirty="0" err="1" smtClean="0">
                <a:latin typeface="Arial" charset="0"/>
              </a:rPr>
              <a:t>t%f</a:t>
            </a:r>
            <a:r>
              <a:rPr lang="en-US" sz="2400" dirty="0" smtClean="0">
                <a:latin typeface="Arial" charset="0"/>
              </a:rPr>
              <a:t>\</a:t>
            </a:r>
            <a:r>
              <a:rPr lang="en-US" sz="2400" dirty="0" err="1" smtClean="0">
                <a:latin typeface="Arial" charset="0"/>
              </a:rPr>
              <a:t>t%c",s</a:t>
            </a:r>
            <a:r>
              <a:rPr lang="en-US" sz="2400" dirty="0" smtClean="0">
                <a:latin typeface="Arial" charset="0"/>
              </a:rPr>
              <a:t>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</a:t>
            </a:r>
            <a:r>
              <a:rPr lang="en-US" sz="2400" dirty="0" err="1" smtClean="0">
                <a:latin typeface="Arial" charset="0"/>
              </a:rPr>
              <a:t>regno,s</a:t>
            </a:r>
            <a:r>
              <a:rPr lang="en-US" sz="2400" dirty="0" smtClean="0">
                <a:latin typeface="Arial" charset="0"/>
              </a:rPr>
              <a:t>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</a:t>
            </a:r>
            <a:r>
              <a:rPr lang="en-US" sz="2400" dirty="0" err="1" smtClean="0">
                <a:latin typeface="Arial" charset="0"/>
              </a:rPr>
              <a:t>name,s</a:t>
            </a:r>
            <a:r>
              <a:rPr lang="en-US" sz="2400" dirty="0" smtClean="0">
                <a:latin typeface="Arial" charset="0"/>
              </a:rPr>
              <a:t>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</a:t>
            </a:r>
            <a:r>
              <a:rPr lang="en-US" sz="2400" dirty="0" err="1" smtClean="0">
                <a:latin typeface="Arial" charset="0"/>
              </a:rPr>
              <a:t>tot,s</a:t>
            </a:r>
            <a:r>
              <a:rPr lang="en-US" sz="2400" dirty="0" smtClean="0">
                <a:latin typeface="Arial" charset="0"/>
              </a:rPr>
              <a:t>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</a:t>
            </a:r>
            <a:r>
              <a:rPr lang="en-US" sz="2400" dirty="0" err="1" smtClean="0">
                <a:latin typeface="Arial" charset="0"/>
              </a:rPr>
              <a:t>avg,s</a:t>
            </a:r>
            <a:r>
              <a:rPr lang="en-US" sz="2400" dirty="0" smtClean="0">
                <a:latin typeface="Arial" charset="0"/>
              </a:rPr>
              <a:t>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].grade);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getch</a:t>
            </a:r>
            <a:r>
              <a:rPr lang="en-US" sz="2400" dirty="0" smtClean="0">
                <a:latin typeface="Arial" charset="0"/>
              </a:rPr>
              <a:t>();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}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4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4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400" dirty="0" smtClean="0"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3"/>
          <p:cNvSpPr>
            <a:spLocks noGrp="1"/>
          </p:cNvSpPr>
          <p:nvPr>
            <p:ph type="body"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Enter the no.of students:2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Enter the student regno,name,m1,m2,m3:101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aaa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89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98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78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Enter the student regno,name,m1,m2,m3:102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bbb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59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68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76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STUDENT MARK LIST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REGNO   NAME    TOTAL   Avg     GRADE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101     aaa     265.000000      88.333336       d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102     bbb     203.000000      67.666664       A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3"/>
          <p:cNvSpPr>
            <a:spLocks noGrp="1"/>
          </p:cNvSpPr>
          <p:nvPr>
            <p:ph type="body"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b="1" dirty="0" smtClean="0">
                <a:latin typeface="Arial" charset="0"/>
              </a:rPr>
              <a:t>Program to calculate employee salary slip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b="1" dirty="0" smtClean="0">
                <a:latin typeface="Arial" charset="0"/>
              </a:rPr>
              <a:t>Using array of structures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b="1" dirty="0" smtClean="0">
                <a:latin typeface="Arial" charset="0"/>
              </a:rPr>
              <a:t>Solution: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b="1" dirty="0" smtClean="0">
              <a:latin typeface="Arial" charset="0"/>
            </a:endParaRPr>
          </a:p>
          <a:p>
            <a:pPr marL="457200" indent="-457200" eaLnBrk="1" hangingPunct="1">
              <a:lnSpc>
                <a:spcPct val="80000"/>
              </a:lnSpc>
              <a:buFont typeface="Arial" charset="0"/>
              <a:buAutoNum type="arabicPeriod"/>
            </a:pPr>
            <a:r>
              <a:rPr lang="en-US" sz="2400" dirty="0" smtClean="0">
                <a:latin typeface="Arial" charset="0"/>
              </a:rPr>
              <a:t>Create structure with following members</a:t>
            </a:r>
          </a:p>
          <a:p>
            <a:pPr marL="457200" indent="-457200" eaLnBrk="1" hangingPunct="1">
              <a:lnSpc>
                <a:spcPct val="80000"/>
              </a:lnSpc>
              <a:buFont typeface="Arial" charset="0"/>
              <a:buAutoNum type="arabicPeriod"/>
            </a:pPr>
            <a:endParaRPr lang="en-US" sz="2400" dirty="0" smtClean="0">
              <a:latin typeface="Arial" charset="0"/>
            </a:endParaRPr>
          </a:p>
          <a:p>
            <a:pPr marL="457200" indent="-457200" eaLnBrk="1" hangingPunct="1">
              <a:lnSpc>
                <a:spcPct val="80000"/>
              </a:lnSpc>
              <a:buFont typeface="Arial" pitchFamily="34" charset="0"/>
              <a:buChar char="غ"/>
            </a:pPr>
            <a:r>
              <a:rPr lang="en-US" sz="2400" dirty="0" err="1" smtClean="0">
                <a:latin typeface="Arial" charset="0"/>
              </a:rPr>
              <a:t>int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ecode</a:t>
            </a:r>
            <a:r>
              <a:rPr lang="en-US" sz="2400" dirty="0" smtClean="0">
                <a:latin typeface="Arial" charset="0"/>
              </a:rPr>
              <a:t> for employee code</a:t>
            </a:r>
          </a:p>
          <a:p>
            <a:pPr marL="457200" indent="-457200">
              <a:lnSpc>
                <a:spcPct val="80000"/>
              </a:lnSpc>
              <a:buFont typeface="Arial" pitchFamily="34" charset="0"/>
              <a:buChar char="غ"/>
            </a:pPr>
            <a:r>
              <a:rPr lang="en-US" sz="2400" dirty="0" smtClean="0">
                <a:latin typeface="Arial" charset="0"/>
              </a:rPr>
              <a:t>char </a:t>
            </a:r>
            <a:r>
              <a:rPr lang="en-US" sz="2400" dirty="0" err="1" smtClean="0">
                <a:latin typeface="Arial" charset="0"/>
              </a:rPr>
              <a:t>ename</a:t>
            </a:r>
            <a:r>
              <a:rPr lang="en-US" sz="2400" dirty="0" smtClean="0">
                <a:latin typeface="Arial" charset="0"/>
              </a:rPr>
              <a:t>[20] for employee name</a:t>
            </a:r>
          </a:p>
          <a:p>
            <a:pPr marL="457200" indent="-457200">
              <a:lnSpc>
                <a:spcPct val="80000"/>
              </a:lnSpc>
              <a:buFont typeface="Arial" pitchFamily="34" charset="0"/>
              <a:buChar char="غ"/>
            </a:pPr>
            <a:r>
              <a:rPr lang="en-US" sz="2400" dirty="0" smtClean="0">
                <a:latin typeface="Arial" charset="0"/>
              </a:rPr>
              <a:t>char des[20] for employee designation</a:t>
            </a:r>
          </a:p>
          <a:p>
            <a:pPr marL="857250" lvl="1" indent="-457200">
              <a:lnSpc>
                <a:spcPct val="80000"/>
              </a:lnSpc>
              <a:buFont typeface="Arial" pitchFamily="34" charset="0"/>
              <a:buChar char="غ"/>
            </a:pPr>
            <a:r>
              <a:rPr lang="en-US" sz="2000" dirty="0" smtClean="0">
                <a:latin typeface="Arial" charset="0"/>
              </a:rPr>
              <a:t>Designation should be executive, officer and assistant</a:t>
            </a:r>
          </a:p>
          <a:p>
            <a:pPr marL="457200" indent="-457200">
              <a:lnSpc>
                <a:spcPct val="80000"/>
              </a:lnSpc>
              <a:buFont typeface="Arial" pitchFamily="34" charset="0"/>
              <a:buChar char="غ"/>
            </a:pPr>
            <a:r>
              <a:rPr lang="en-US" sz="2400" dirty="0" smtClean="0">
                <a:latin typeface="Arial" charset="0"/>
              </a:rPr>
              <a:t>float </a:t>
            </a:r>
            <a:r>
              <a:rPr lang="en-US" sz="2400" dirty="0" err="1" smtClean="0">
                <a:latin typeface="Arial" charset="0"/>
              </a:rPr>
              <a:t>bs</a:t>
            </a:r>
            <a:r>
              <a:rPr lang="en-US" sz="2400" dirty="0" smtClean="0">
                <a:latin typeface="Arial" charset="0"/>
              </a:rPr>
              <a:t> for employee basic salary</a:t>
            </a:r>
          </a:p>
          <a:p>
            <a:pPr marL="457200" indent="-457200">
              <a:lnSpc>
                <a:spcPct val="80000"/>
              </a:lnSpc>
              <a:buFont typeface="Arial" pitchFamily="34" charset="0"/>
              <a:buChar char="غ"/>
            </a:pPr>
            <a:r>
              <a:rPr lang="en-US" sz="2400" dirty="0" smtClean="0">
                <a:latin typeface="Arial" charset="0"/>
              </a:rPr>
              <a:t>float </a:t>
            </a:r>
            <a:r>
              <a:rPr lang="en-US" sz="2400" dirty="0" err="1" smtClean="0">
                <a:latin typeface="Arial" charset="0"/>
              </a:rPr>
              <a:t>hra</a:t>
            </a:r>
            <a:r>
              <a:rPr lang="en-US" sz="2400" dirty="0" smtClean="0">
                <a:latin typeface="Arial" charset="0"/>
              </a:rPr>
              <a:t> for house rent allowance</a:t>
            </a:r>
          </a:p>
          <a:p>
            <a:pPr marL="457200" indent="-457200">
              <a:lnSpc>
                <a:spcPct val="80000"/>
              </a:lnSpc>
              <a:buFont typeface="Arial" pitchFamily="34" charset="0"/>
              <a:buChar char="غ"/>
            </a:pPr>
            <a:r>
              <a:rPr lang="en-US" sz="2400" dirty="0" smtClean="0">
                <a:latin typeface="Arial" charset="0"/>
              </a:rPr>
              <a:t>float </a:t>
            </a:r>
            <a:r>
              <a:rPr lang="en-US" sz="2400" dirty="0" err="1" smtClean="0">
                <a:latin typeface="Arial" charset="0"/>
              </a:rPr>
              <a:t>da</a:t>
            </a:r>
            <a:r>
              <a:rPr lang="en-US" sz="2400" dirty="0" smtClean="0">
                <a:latin typeface="Arial" charset="0"/>
              </a:rPr>
              <a:t> for dearness allowance</a:t>
            </a:r>
          </a:p>
          <a:p>
            <a:pPr marL="457200" indent="-457200">
              <a:lnSpc>
                <a:spcPct val="80000"/>
              </a:lnSpc>
              <a:buFont typeface="Arial" pitchFamily="34" charset="0"/>
              <a:buChar char="غ"/>
            </a:pPr>
            <a:r>
              <a:rPr lang="en-US" sz="2400" dirty="0" smtClean="0">
                <a:latin typeface="Arial" charset="0"/>
              </a:rPr>
              <a:t>float ma for medical allowance</a:t>
            </a:r>
          </a:p>
          <a:p>
            <a:pPr marL="457200" indent="-457200">
              <a:lnSpc>
                <a:spcPct val="80000"/>
              </a:lnSpc>
              <a:buFont typeface="Arial" pitchFamily="34" charset="0"/>
              <a:buChar char="غ"/>
            </a:pPr>
            <a:r>
              <a:rPr lang="en-US" sz="2400" dirty="0" smtClean="0">
                <a:latin typeface="Arial" charset="0"/>
              </a:rPr>
              <a:t>float ns of </a:t>
            </a:r>
            <a:r>
              <a:rPr lang="en-US" sz="2400" dirty="0" err="1" smtClean="0">
                <a:latin typeface="Arial" charset="0"/>
              </a:rPr>
              <a:t>nett</a:t>
            </a:r>
            <a:r>
              <a:rPr lang="en-US" sz="2400" dirty="0" smtClean="0">
                <a:latin typeface="Arial" charset="0"/>
              </a:rPr>
              <a:t> salary </a:t>
            </a:r>
          </a:p>
          <a:p>
            <a:pPr marL="457200" indent="-457200"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 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3"/>
          <p:cNvSpPr>
            <a:spLocks noGrp="1"/>
          </p:cNvSpPr>
          <p:nvPr>
            <p:ph type="body"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2. Calculation: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dirty="0" smtClean="0">
              <a:latin typeface="Arial" charset="0"/>
            </a:endParaRPr>
          </a:p>
          <a:p>
            <a:pPr algn="just">
              <a:lnSpc>
                <a:spcPct val="80000"/>
              </a:lnSpc>
              <a:buFont typeface="Arial" pitchFamily="34" charset="0"/>
              <a:buChar char="غ"/>
            </a:pPr>
            <a:r>
              <a:rPr lang="en-US" sz="2400" dirty="0" err="1" smtClean="0">
                <a:latin typeface="Arial" charset="0"/>
              </a:rPr>
              <a:t>hra</a:t>
            </a:r>
            <a:r>
              <a:rPr lang="en-US" sz="2400" dirty="0" smtClean="0">
                <a:latin typeface="Arial" charset="0"/>
              </a:rPr>
              <a:t>: </a:t>
            </a:r>
            <a:r>
              <a:rPr lang="en-US" sz="2400" dirty="0" smtClean="0"/>
              <a:t>If 10% of basic salary is higher than Rs 2000, than HRA will Rs 2000. Else If 10% of basic salary is lower than Rs 2000, then HRA will 10% of Basic Salary</a:t>
            </a:r>
          </a:p>
          <a:p>
            <a:pPr algn="just">
              <a:lnSpc>
                <a:spcPct val="80000"/>
              </a:lnSpc>
              <a:buFont typeface="Arial" pitchFamily="34" charset="0"/>
              <a:buChar char="غ"/>
            </a:pPr>
            <a:r>
              <a:rPr lang="en-US" sz="2400" dirty="0" err="1" smtClean="0">
                <a:latin typeface="Arial" charset="0"/>
              </a:rPr>
              <a:t>da</a:t>
            </a:r>
            <a:r>
              <a:rPr lang="en-US" sz="2400" dirty="0" smtClean="0">
                <a:latin typeface="Arial" charset="0"/>
              </a:rPr>
              <a:t>: </a:t>
            </a:r>
            <a:r>
              <a:rPr lang="en-US" sz="2400" dirty="0" smtClean="0"/>
              <a:t>25% of Basic Salary </a:t>
            </a:r>
          </a:p>
          <a:p>
            <a:pPr>
              <a:lnSpc>
                <a:spcPct val="80000"/>
              </a:lnSpc>
              <a:buFont typeface="Arial" pitchFamily="34" charset="0"/>
              <a:buChar char="غ"/>
            </a:pPr>
            <a:r>
              <a:rPr lang="en-US" sz="2400" dirty="0" smtClean="0">
                <a:latin typeface="Arial" charset="0"/>
              </a:rPr>
              <a:t>ma: </a:t>
            </a:r>
            <a:r>
              <a:rPr lang="en-US" sz="2400" dirty="0" smtClean="0"/>
              <a:t>Executive   get   MA  Rs  1000,  Officer  get MA Rs 700 &amp; Assistant get MA Rs 500 </a:t>
            </a:r>
          </a:p>
          <a:p>
            <a:pPr>
              <a:lnSpc>
                <a:spcPct val="80000"/>
              </a:lnSpc>
              <a:buFont typeface="Arial" pitchFamily="34" charset="0"/>
              <a:buChar char="غ"/>
            </a:pPr>
            <a:r>
              <a:rPr lang="en-US" sz="2400" dirty="0" smtClean="0"/>
              <a:t>ns: Total of </a:t>
            </a:r>
            <a:r>
              <a:rPr lang="en-US" sz="2400" dirty="0" err="1" smtClean="0"/>
              <a:t>bs+hra+da+ma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3"/>
          <p:cNvSpPr>
            <a:spLocks noGrp="1"/>
          </p:cNvSpPr>
          <p:nvPr>
            <p:ph type="body"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//  </a:t>
            </a:r>
            <a:r>
              <a:rPr lang="en-US" sz="2400" b="1" dirty="0" smtClean="0">
                <a:latin typeface="Arial" charset="0"/>
              </a:rPr>
              <a:t>Program to calculate employee salary slip using array of structures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#include&lt;</a:t>
            </a:r>
            <a:r>
              <a:rPr lang="en-US" sz="2400" dirty="0" err="1" smtClean="0">
                <a:latin typeface="Arial" charset="0"/>
              </a:rPr>
              <a:t>stdio.h</a:t>
            </a:r>
            <a:r>
              <a:rPr lang="en-US" sz="24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#include&lt;</a:t>
            </a:r>
            <a:r>
              <a:rPr lang="en-US" sz="2400" dirty="0" err="1" smtClean="0">
                <a:latin typeface="Arial" charset="0"/>
              </a:rPr>
              <a:t>conio.h</a:t>
            </a:r>
            <a:r>
              <a:rPr lang="en-US" sz="24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err="1" smtClean="0">
                <a:latin typeface="Arial" charset="0"/>
              </a:rPr>
              <a:t>struct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esal</a:t>
            </a:r>
            <a:endParaRPr lang="en-US" sz="24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{</a:t>
            </a:r>
          </a:p>
          <a:p>
            <a:pPr marL="457200" indent="-457200"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</a:t>
            </a:r>
            <a:r>
              <a:rPr lang="en-US" sz="2400" dirty="0" err="1" smtClean="0">
                <a:latin typeface="Arial" charset="0"/>
              </a:rPr>
              <a:t>int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ecode</a:t>
            </a:r>
            <a:r>
              <a:rPr lang="en-US" sz="2400" dirty="0" smtClean="0">
                <a:latin typeface="Arial" charset="0"/>
              </a:rPr>
              <a:t>;</a:t>
            </a:r>
          </a:p>
          <a:p>
            <a:pPr marL="457200" indent="-457200"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      char </a:t>
            </a:r>
            <a:r>
              <a:rPr lang="en-US" sz="2400" dirty="0" err="1" smtClean="0">
                <a:latin typeface="Arial" charset="0"/>
              </a:rPr>
              <a:t>ename</a:t>
            </a:r>
            <a:r>
              <a:rPr lang="en-US" sz="2400" dirty="0" smtClean="0">
                <a:latin typeface="Arial" charset="0"/>
              </a:rPr>
              <a:t>[20];</a:t>
            </a:r>
          </a:p>
          <a:p>
            <a:pPr marL="457200" indent="-457200"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      char des[20];</a:t>
            </a:r>
            <a:endParaRPr lang="en-US" sz="2000" dirty="0" smtClean="0">
              <a:latin typeface="Arial" charset="0"/>
            </a:endParaRPr>
          </a:p>
          <a:p>
            <a:pPr marL="457200" indent="-457200"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      float </a:t>
            </a:r>
            <a:r>
              <a:rPr lang="en-US" sz="2400" dirty="0" err="1" smtClean="0">
                <a:latin typeface="Arial" charset="0"/>
              </a:rPr>
              <a:t>bs</a:t>
            </a:r>
            <a:r>
              <a:rPr lang="en-US" sz="2400" dirty="0" smtClean="0">
                <a:latin typeface="Arial" charset="0"/>
              </a:rPr>
              <a:t>;</a:t>
            </a:r>
          </a:p>
          <a:p>
            <a:pPr marL="457200" indent="-457200"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float </a:t>
            </a:r>
            <a:r>
              <a:rPr lang="en-US" sz="2400" dirty="0" err="1" smtClean="0">
                <a:latin typeface="Arial" charset="0"/>
              </a:rPr>
              <a:t>hra</a:t>
            </a:r>
            <a:r>
              <a:rPr lang="en-US" sz="2400" dirty="0" smtClean="0">
                <a:latin typeface="Arial" charset="0"/>
              </a:rPr>
              <a:t>;</a:t>
            </a:r>
          </a:p>
          <a:p>
            <a:pPr marL="457200" indent="-457200"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float </a:t>
            </a:r>
            <a:r>
              <a:rPr lang="en-US" sz="2400" dirty="0" err="1" smtClean="0">
                <a:latin typeface="Arial" charset="0"/>
              </a:rPr>
              <a:t>da</a:t>
            </a:r>
            <a:r>
              <a:rPr lang="en-US" sz="2400" dirty="0" smtClean="0">
                <a:latin typeface="Arial" charset="0"/>
              </a:rPr>
              <a:t>;</a:t>
            </a:r>
          </a:p>
          <a:p>
            <a:pPr marL="457200" indent="-457200"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float ma;</a:t>
            </a:r>
          </a:p>
          <a:p>
            <a:pPr marL="457200" indent="-457200"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float ns; </a:t>
            </a:r>
          </a:p>
          <a:p>
            <a:pPr marL="457200" indent="-457200"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};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3"/>
          <p:cNvSpPr>
            <a:spLocks noGrp="1"/>
          </p:cNvSpPr>
          <p:nvPr>
            <p:ph type="body"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</a:t>
            </a:r>
            <a:r>
              <a:rPr lang="en-US" sz="2400" dirty="0" err="1" smtClean="0">
                <a:latin typeface="Arial" charset="0"/>
              </a:rPr>
              <a:t>int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n,i</a:t>
            </a:r>
            <a:r>
              <a:rPr lang="en-US" sz="2400" dirty="0" smtClean="0">
                <a:latin typeface="Arial" charset="0"/>
              </a:rPr>
              <a:t>;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</a:t>
            </a:r>
            <a:r>
              <a:rPr lang="en-US" sz="2400" dirty="0" err="1" smtClean="0">
                <a:latin typeface="Arial" charset="0"/>
              </a:rPr>
              <a:t>struct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esal</a:t>
            </a:r>
            <a:r>
              <a:rPr lang="en-US" sz="2400" dirty="0" smtClean="0">
                <a:latin typeface="Arial" charset="0"/>
              </a:rPr>
              <a:t> e[n];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    </a:t>
            </a:r>
            <a:r>
              <a:rPr lang="en-US" sz="2400" dirty="0" err="1" smtClean="0">
                <a:latin typeface="Arial" charset="0"/>
              </a:rPr>
              <a:t>clrscr</a:t>
            </a:r>
            <a:r>
              <a:rPr lang="en-US" sz="2400" dirty="0" smtClean="0">
                <a:latin typeface="Arial" charset="0"/>
              </a:rPr>
              <a:t>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</a:t>
            </a:r>
            <a:r>
              <a:rPr lang="en-US" sz="2400" dirty="0" err="1" smtClean="0">
                <a:latin typeface="Arial" charset="0"/>
              </a:rPr>
              <a:t>printf</a:t>
            </a:r>
            <a:r>
              <a:rPr lang="en-US" sz="2400" dirty="0" smtClean="0">
                <a:latin typeface="Arial" charset="0"/>
              </a:rPr>
              <a:t>(“enter total number of employees to calculate salary slip : “);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</a:t>
            </a:r>
            <a:r>
              <a:rPr lang="en-US" sz="2400" dirty="0" err="1" smtClean="0">
                <a:latin typeface="Arial" charset="0"/>
              </a:rPr>
              <a:t>scanf</a:t>
            </a:r>
            <a:r>
              <a:rPr lang="en-US" sz="2400" dirty="0" smtClean="0">
                <a:latin typeface="Arial" charset="0"/>
              </a:rPr>
              <a:t>(“%</a:t>
            </a:r>
            <a:r>
              <a:rPr lang="en-US" sz="2400" dirty="0" err="1" smtClean="0">
                <a:latin typeface="Arial" charset="0"/>
              </a:rPr>
              <a:t>d”,&amp;n</a:t>
            </a:r>
            <a:r>
              <a:rPr lang="en-US" sz="2400" dirty="0" smtClean="0">
                <a:latin typeface="Arial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for(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=0;i&lt;</a:t>
            </a:r>
            <a:r>
              <a:rPr lang="en-US" sz="2400" dirty="0" err="1" smtClean="0">
                <a:latin typeface="Arial" charset="0"/>
              </a:rPr>
              <a:t>n;i</a:t>
            </a:r>
            <a:r>
              <a:rPr lang="en-US" sz="2400" dirty="0" smtClean="0">
                <a:latin typeface="Arial" charset="0"/>
              </a:rPr>
              <a:t>++)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	</a:t>
            </a:r>
            <a:r>
              <a:rPr lang="en-US" sz="2400" dirty="0" err="1" smtClean="0">
                <a:latin typeface="Arial" charset="0"/>
              </a:rPr>
              <a:t>printf</a:t>
            </a:r>
            <a:r>
              <a:rPr lang="en-US" sz="2400" dirty="0" smtClean="0">
                <a:latin typeface="Arial" charset="0"/>
              </a:rPr>
              <a:t>(“Enter employee %d code, name, designation   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          and basic salary:\</a:t>
            </a:r>
            <a:r>
              <a:rPr lang="en-US" sz="2400" dirty="0" err="1" smtClean="0">
                <a:latin typeface="Arial" charset="0"/>
              </a:rPr>
              <a:t>n”,i</a:t>
            </a:r>
            <a:r>
              <a:rPr lang="en-US" sz="2400" dirty="0" smtClean="0">
                <a:latin typeface="Arial" charset="0"/>
              </a:rPr>
              <a:t>);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</a:t>
            </a:r>
            <a:r>
              <a:rPr lang="en-US" sz="2400" dirty="0" err="1" smtClean="0">
                <a:latin typeface="Arial" charset="0"/>
              </a:rPr>
              <a:t>scanf</a:t>
            </a:r>
            <a:r>
              <a:rPr lang="en-US" sz="2400" dirty="0" smtClean="0">
                <a:latin typeface="Arial" charset="0"/>
              </a:rPr>
              <a:t>(“%</a:t>
            </a:r>
            <a:r>
              <a:rPr lang="en-US" sz="2400" dirty="0" err="1" smtClean="0">
                <a:latin typeface="Arial" charset="0"/>
              </a:rPr>
              <a:t>d%s%s%f”,&amp;e</a:t>
            </a:r>
            <a:r>
              <a:rPr lang="en-US" sz="2400" dirty="0" smtClean="0">
                <a:latin typeface="Arial" charset="0"/>
              </a:rPr>
              <a:t>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</a:t>
            </a:r>
            <a:r>
              <a:rPr lang="en-US" sz="2400" dirty="0" err="1" smtClean="0">
                <a:latin typeface="Arial" charset="0"/>
              </a:rPr>
              <a:t>ecode,&amp;e</a:t>
            </a:r>
            <a:r>
              <a:rPr lang="en-US" sz="2400" dirty="0" smtClean="0">
                <a:latin typeface="Arial" charset="0"/>
              </a:rPr>
              <a:t>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</a:t>
            </a:r>
            <a:r>
              <a:rPr lang="en-US" sz="2400" dirty="0" err="1" smtClean="0">
                <a:latin typeface="Arial" charset="0"/>
              </a:rPr>
              <a:t>ename</a:t>
            </a:r>
            <a:r>
              <a:rPr lang="en-US" sz="2400" dirty="0" smtClean="0">
                <a:latin typeface="Arial" charset="0"/>
              </a:rPr>
              <a:t>,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&amp;e[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</a:t>
            </a:r>
            <a:r>
              <a:rPr lang="en-US" sz="2400" dirty="0" err="1" smtClean="0">
                <a:latin typeface="Arial" charset="0"/>
              </a:rPr>
              <a:t>des,&amp;e</a:t>
            </a:r>
            <a:r>
              <a:rPr lang="en-US" sz="2400" dirty="0" smtClean="0">
                <a:latin typeface="Arial" charset="0"/>
              </a:rPr>
              <a:t>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</a:t>
            </a:r>
            <a:r>
              <a:rPr lang="en-US" sz="2400" dirty="0" err="1" smtClean="0">
                <a:latin typeface="Arial" charset="0"/>
              </a:rPr>
              <a:t>bs</a:t>
            </a:r>
            <a:r>
              <a:rPr lang="en-US" sz="2400" dirty="0" smtClean="0">
                <a:latin typeface="Arial" charset="0"/>
              </a:rPr>
              <a:t>);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3"/>
          <p:cNvSpPr>
            <a:spLocks noGrp="1"/>
          </p:cNvSpPr>
          <p:nvPr>
            <p:ph type="body" idx="1"/>
          </p:nvPr>
        </p:nvSpPr>
        <p:spPr>
          <a:xfrm>
            <a:off x="457200" y="228600"/>
            <a:ext cx="8229600" cy="641511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if((e[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</a:t>
            </a:r>
            <a:r>
              <a:rPr lang="en-US" sz="2400" dirty="0" err="1" smtClean="0">
                <a:latin typeface="Arial" charset="0"/>
              </a:rPr>
              <a:t>bs</a:t>
            </a:r>
            <a:r>
              <a:rPr lang="en-US" sz="2400" dirty="0" smtClean="0">
                <a:latin typeface="Arial" charset="0"/>
              </a:rPr>
              <a:t>*0.1)&lt;2000)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{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	 e[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</a:t>
            </a:r>
            <a:r>
              <a:rPr lang="en-US" sz="2400" dirty="0" err="1" smtClean="0">
                <a:latin typeface="Arial" charset="0"/>
              </a:rPr>
              <a:t>hra</a:t>
            </a:r>
            <a:r>
              <a:rPr lang="en-US" sz="2400" dirty="0" smtClean="0">
                <a:latin typeface="Arial" charset="0"/>
              </a:rPr>
              <a:t>=e[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</a:t>
            </a:r>
            <a:r>
              <a:rPr lang="en-US" sz="2400" dirty="0" err="1" smtClean="0">
                <a:latin typeface="Arial" charset="0"/>
              </a:rPr>
              <a:t>bs</a:t>
            </a:r>
            <a:r>
              <a:rPr lang="en-US" sz="2400" dirty="0" smtClean="0">
                <a:latin typeface="Arial" charset="0"/>
              </a:rPr>
              <a:t>*0.1;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}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else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{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 	e[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</a:t>
            </a:r>
            <a:r>
              <a:rPr lang="en-US" sz="2400" dirty="0" err="1" smtClean="0">
                <a:latin typeface="Arial" charset="0"/>
              </a:rPr>
              <a:t>hra</a:t>
            </a:r>
            <a:r>
              <a:rPr lang="en-US" sz="2400" dirty="0" smtClean="0">
                <a:latin typeface="Arial" charset="0"/>
              </a:rPr>
              <a:t>=2000;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}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 e[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</a:t>
            </a:r>
            <a:r>
              <a:rPr lang="en-US" sz="2400" dirty="0" err="1" smtClean="0">
                <a:latin typeface="Arial" charset="0"/>
              </a:rPr>
              <a:t>da</a:t>
            </a:r>
            <a:r>
              <a:rPr lang="en-US" sz="2400" dirty="0" smtClean="0">
                <a:latin typeface="Arial" charset="0"/>
              </a:rPr>
              <a:t>= e[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</a:t>
            </a:r>
            <a:r>
              <a:rPr lang="en-US" sz="2400" dirty="0" err="1" smtClean="0">
                <a:latin typeface="Arial" charset="0"/>
              </a:rPr>
              <a:t>bs</a:t>
            </a:r>
            <a:r>
              <a:rPr lang="en-US" sz="2400" dirty="0" smtClean="0">
                <a:latin typeface="Arial" charset="0"/>
              </a:rPr>
              <a:t>*0.25;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if(e[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].des==“executive”)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{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 	e[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].ma=1000;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}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else if(e[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].des==“officer”)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{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 	e[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].ma=700;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}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else 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{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 	e[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].ma=500;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}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3"/>
          <p:cNvSpPr>
            <a:spLocks noGrp="1"/>
          </p:cNvSpPr>
          <p:nvPr>
            <p:ph type="body"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 	e[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].ns= e[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</a:t>
            </a:r>
            <a:r>
              <a:rPr lang="en-US" sz="2400" dirty="0" err="1" smtClean="0">
                <a:latin typeface="Arial" charset="0"/>
              </a:rPr>
              <a:t>bs</a:t>
            </a:r>
            <a:r>
              <a:rPr lang="en-US" sz="2400" dirty="0" smtClean="0">
                <a:latin typeface="Arial" charset="0"/>
              </a:rPr>
              <a:t>+ e[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</a:t>
            </a:r>
            <a:r>
              <a:rPr lang="en-US" sz="2400" dirty="0" err="1" smtClean="0">
                <a:latin typeface="Arial" charset="0"/>
              </a:rPr>
              <a:t>hra</a:t>
            </a:r>
            <a:r>
              <a:rPr lang="en-US" sz="2400" dirty="0" smtClean="0">
                <a:latin typeface="Arial" charset="0"/>
              </a:rPr>
              <a:t>+ e[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</a:t>
            </a:r>
            <a:r>
              <a:rPr lang="en-US" sz="2400" dirty="0" err="1" smtClean="0">
                <a:latin typeface="Arial" charset="0"/>
              </a:rPr>
              <a:t>da</a:t>
            </a:r>
            <a:r>
              <a:rPr lang="en-US" sz="2400" dirty="0" smtClean="0">
                <a:latin typeface="Arial" charset="0"/>
              </a:rPr>
              <a:t>+ e[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].ma;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}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</a:t>
            </a:r>
            <a:r>
              <a:rPr lang="en-US" sz="2400" dirty="0" err="1" smtClean="0">
                <a:latin typeface="Arial" charset="0"/>
              </a:rPr>
              <a:t>printf</a:t>
            </a:r>
            <a:r>
              <a:rPr lang="en-US" sz="2400" dirty="0" smtClean="0">
                <a:latin typeface="Arial" charset="0"/>
              </a:rPr>
              <a:t>(“\</a:t>
            </a:r>
            <a:r>
              <a:rPr lang="en-US" sz="2400" dirty="0" err="1" smtClean="0">
                <a:latin typeface="Arial" charset="0"/>
              </a:rPr>
              <a:t>nEmployee</a:t>
            </a:r>
            <a:r>
              <a:rPr lang="en-US" sz="2400" dirty="0" smtClean="0">
                <a:latin typeface="Arial" charset="0"/>
              </a:rPr>
              <a:t> Salary Slip\n***************************);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for(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=0;i&lt;</a:t>
            </a:r>
            <a:r>
              <a:rPr lang="en-US" sz="2400" dirty="0" err="1" smtClean="0">
                <a:latin typeface="Arial" charset="0"/>
              </a:rPr>
              <a:t>n;i</a:t>
            </a:r>
            <a:r>
              <a:rPr lang="en-US" sz="2400" dirty="0" smtClean="0">
                <a:latin typeface="Arial" charset="0"/>
              </a:rPr>
              <a:t>++)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{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</a:t>
            </a:r>
            <a:r>
              <a:rPr lang="en-US" sz="2400" dirty="0" err="1" smtClean="0">
                <a:latin typeface="Arial" charset="0"/>
              </a:rPr>
              <a:t>printf</a:t>
            </a:r>
            <a:r>
              <a:rPr lang="en-US" sz="2400" dirty="0" smtClean="0">
                <a:latin typeface="Arial" charset="0"/>
              </a:rPr>
              <a:t>(“Employee code : %d\</a:t>
            </a:r>
            <a:r>
              <a:rPr lang="en-US" sz="2400" dirty="0" err="1" smtClean="0">
                <a:latin typeface="Arial" charset="0"/>
              </a:rPr>
              <a:t>nEmployee</a:t>
            </a:r>
            <a:r>
              <a:rPr lang="en-US" sz="2400" dirty="0" smtClean="0">
                <a:latin typeface="Arial" charset="0"/>
              </a:rPr>
              <a:t> name : %s\n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                     </a:t>
            </a:r>
            <a:r>
              <a:rPr lang="en-US" sz="2400" dirty="0" err="1" smtClean="0">
                <a:latin typeface="Arial" charset="0"/>
              </a:rPr>
              <a:t>Deisgnation</a:t>
            </a:r>
            <a:r>
              <a:rPr lang="en-US" sz="2400" dirty="0" smtClean="0">
                <a:latin typeface="Arial" charset="0"/>
              </a:rPr>
              <a:t> : %s\</a:t>
            </a:r>
            <a:r>
              <a:rPr lang="en-US" sz="2400" dirty="0" err="1" smtClean="0">
                <a:latin typeface="Arial" charset="0"/>
              </a:rPr>
              <a:t>nBasic</a:t>
            </a:r>
            <a:r>
              <a:rPr lang="en-US" sz="2400" dirty="0" smtClean="0">
                <a:latin typeface="Arial" charset="0"/>
              </a:rPr>
              <a:t> Salary : %f\n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          House Rent Allowance : %f\n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          Dearness Allowance : %f\n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          Medical Allowance : %f\n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	          Nett Salary : %f”, e[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</a:t>
            </a:r>
            <a:r>
              <a:rPr lang="en-US" sz="2400" dirty="0" err="1" smtClean="0">
                <a:latin typeface="Arial" charset="0"/>
              </a:rPr>
              <a:t>ecode,e</a:t>
            </a:r>
            <a:r>
              <a:rPr lang="en-US" sz="2400" dirty="0" smtClean="0">
                <a:latin typeface="Arial" charset="0"/>
              </a:rPr>
              <a:t>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</a:t>
            </a:r>
            <a:r>
              <a:rPr lang="en-US" sz="2400" dirty="0" err="1" smtClean="0">
                <a:latin typeface="Arial" charset="0"/>
              </a:rPr>
              <a:t>ename</a:t>
            </a:r>
            <a:r>
              <a:rPr lang="en-US" sz="2400" dirty="0" smtClean="0">
                <a:latin typeface="Arial" charset="0"/>
              </a:rPr>
              <a:t>, 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                     e[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</a:t>
            </a:r>
            <a:r>
              <a:rPr lang="en-US" sz="2400" dirty="0" err="1" smtClean="0">
                <a:latin typeface="Arial" charset="0"/>
              </a:rPr>
              <a:t>des,e</a:t>
            </a:r>
            <a:r>
              <a:rPr lang="en-US" sz="2400" dirty="0" smtClean="0">
                <a:latin typeface="Arial" charset="0"/>
              </a:rPr>
              <a:t>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</a:t>
            </a:r>
            <a:r>
              <a:rPr lang="en-US" sz="2400" dirty="0" err="1" smtClean="0">
                <a:latin typeface="Arial" charset="0"/>
              </a:rPr>
              <a:t>bs,e</a:t>
            </a:r>
            <a:r>
              <a:rPr lang="en-US" sz="2400" dirty="0" smtClean="0">
                <a:latin typeface="Arial" charset="0"/>
              </a:rPr>
              <a:t>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</a:t>
            </a:r>
            <a:r>
              <a:rPr lang="en-US" sz="2400" dirty="0" err="1" smtClean="0">
                <a:latin typeface="Arial" charset="0"/>
              </a:rPr>
              <a:t>hra,e</a:t>
            </a:r>
            <a:r>
              <a:rPr lang="en-US" sz="2400" dirty="0" smtClean="0">
                <a:latin typeface="Arial" charset="0"/>
              </a:rPr>
              <a:t>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</a:t>
            </a:r>
            <a:r>
              <a:rPr lang="en-US" sz="2400" dirty="0" err="1" smtClean="0">
                <a:latin typeface="Arial" charset="0"/>
              </a:rPr>
              <a:t>da,e</a:t>
            </a:r>
            <a:r>
              <a:rPr lang="en-US" sz="2400" dirty="0" smtClean="0">
                <a:latin typeface="Arial" charset="0"/>
              </a:rPr>
              <a:t>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</a:t>
            </a:r>
            <a:r>
              <a:rPr lang="en-US" sz="2400" dirty="0" err="1" smtClean="0">
                <a:latin typeface="Arial" charset="0"/>
              </a:rPr>
              <a:t>ma,e</a:t>
            </a:r>
            <a:r>
              <a:rPr lang="en-US" sz="2400" dirty="0" smtClean="0">
                <a:latin typeface="Arial" charset="0"/>
              </a:rPr>
              <a:t>[</a:t>
            </a:r>
            <a:r>
              <a:rPr lang="en-US" sz="2400" dirty="0" err="1" smtClean="0">
                <a:latin typeface="Arial" charset="0"/>
              </a:rPr>
              <a:t>i</a:t>
            </a:r>
            <a:r>
              <a:rPr lang="en-US" sz="2400" dirty="0" smtClean="0">
                <a:latin typeface="Arial" charset="0"/>
              </a:rPr>
              <a:t>].ns);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}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     </a:t>
            </a:r>
            <a:r>
              <a:rPr lang="en-US" sz="2400" dirty="0" err="1" smtClean="0">
                <a:latin typeface="Arial" charset="0"/>
              </a:rPr>
              <a:t>getch</a:t>
            </a:r>
            <a:r>
              <a:rPr lang="en-US" sz="2400" dirty="0" smtClean="0">
                <a:latin typeface="Arial" charset="0"/>
              </a:rPr>
              <a:t>();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}</a:t>
            </a:r>
          </a:p>
          <a:p>
            <a:pPr>
              <a:lnSpc>
                <a:spcPct val="80000"/>
              </a:lnSpc>
              <a:buNone/>
            </a:pPr>
            <a:endParaRPr lang="en-US" sz="2400" dirty="0" smtClean="0"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Advantage of User-Defined Functions  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length of the source program can be reduced.</a:t>
            </a:r>
          </a:p>
          <a:p>
            <a:pPr eaLnBrk="1" hangingPunct="1"/>
            <a:r>
              <a:rPr lang="en-US" smtClean="0"/>
              <a:t>It is easy to locate error.</a:t>
            </a:r>
          </a:p>
          <a:p>
            <a:pPr eaLnBrk="1" hangingPunct="1"/>
            <a:r>
              <a:rPr lang="en-US" smtClean="0"/>
              <a:t>It avoid coding of repeated instructions.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Union</a:t>
            </a:r>
          </a:p>
        </p:txBody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Arial" charset="0"/>
              </a:rPr>
              <a:t>An </a:t>
            </a:r>
            <a:r>
              <a:rPr lang="en-US" sz="2800" b="1" i="1" smtClean="0">
                <a:latin typeface="Arial" charset="0"/>
              </a:rPr>
              <a:t>Union</a:t>
            </a:r>
            <a:r>
              <a:rPr lang="en-US" sz="2800" smtClean="0">
                <a:latin typeface="Arial" charset="0"/>
              </a:rPr>
              <a:t> is a collection of different data items, that are stored under a common name. Here same memory is shared by its members.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i="1" smtClean="0">
                <a:latin typeface="Arial" charset="0"/>
              </a:rPr>
              <a:t>Syntax: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		</a:t>
            </a:r>
            <a:r>
              <a:rPr lang="en-US" sz="2800" i="1" smtClean="0">
                <a:latin typeface="Arial" charset="0"/>
              </a:rPr>
              <a:t>union union _name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i="1" smtClean="0">
                <a:latin typeface="Arial" charset="0"/>
              </a:rPr>
              <a:t>		{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i="1" smtClean="0">
                <a:latin typeface="Arial" charset="0"/>
              </a:rPr>
              <a:t>			 union element1;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i="1" smtClean="0">
                <a:latin typeface="Arial" charset="0"/>
              </a:rPr>
              <a:t>			 union element2;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i="1" smtClean="0">
                <a:latin typeface="Arial" charset="0"/>
              </a:rPr>
              <a:t>			…………………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i="1" smtClean="0">
                <a:latin typeface="Arial" charset="0"/>
              </a:rPr>
              <a:t>		};</a:t>
            </a:r>
          </a:p>
          <a:p>
            <a:pPr eaLnBrk="1" hangingPunct="1">
              <a:lnSpc>
                <a:spcPct val="90000"/>
              </a:lnSpc>
            </a:pPr>
            <a:endParaRPr lang="en-US" sz="2800" i="1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60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054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b="1" i="1" dirty="0" smtClean="0"/>
              <a:t>Example: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b="1" i="1" dirty="0" smtClean="0"/>
              <a:t>	 </a:t>
            </a:r>
            <a:r>
              <a:rPr lang="en-US" sz="2800" i="1" dirty="0" smtClean="0">
                <a:latin typeface="Arial" charset="0"/>
              </a:rPr>
              <a:t>union</a:t>
            </a:r>
            <a:r>
              <a:rPr lang="en-US" sz="2800" i="1" dirty="0" smtClean="0"/>
              <a:t> result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i="1" dirty="0" smtClean="0"/>
              <a:t>	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i="1" dirty="0" smtClean="0"/>
              <a:t>		</a:t>
            </a:r>
            <a:r>
              <a:rPr lang="en-US" sz="2800" i="1" dirty="0" err="1" smtClean="0"/>
              <a:t>int</a:t>
            </a:r>
            <a:r>
              <a:rPr lang="en-US" sz="2800" i="1" dirty="0" smtClean="0"/>
              <a:t> mark;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i="1" dirty="0" smtClean="0"/>
              <a:t>		float </a:t>
            </a:r>
            <a:r>
              <a:rPr lang="en-US" sz="2800" i="1" dirty="0" err="1" smtClean="0"/>
              <a:t>avg</a:t>
            </a:r>
            <a:r>
              <a:rPr lang="en-US" sz="2800" i="1" dirty="0" smtClean="0"/>
              <a:t>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i="1" dirty="0" smtClean="0"/>
              <a:t>		char grade;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i="1" dirty="0" smtClean="0"/>
              <a:t>	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b="1" i="1" dirty="0" smtClean="0"/>
              <a:t>	</a:t>
            </a:r>
            <a:r>
              <a:rPr lang="en-US" sz="2800" i="1" dirty="0" smtClean="0"/>
              <a:t>}</a:t>
            </a:r>
            <a:r>
              <a:rPr lang="en-US" sz="2800" i="1" dirty="0" smtClean="0">
                <a:latin typeface="Arial" charset="0"/>
              </a:rPr>
              <a:t>s</a:t>
            </a:r>
            <a:r>
              <a:rPr lang="en-US" sz="2800" i="1" dirty="0" smtClean="0"/>
              <a:t>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Example</a:t>
            </a:r>
          </a:p>
        </p:txBody>
      </p:sp>
      <p:sp>
        <p:nvSpPr>
          <p:cNvPr id="106499" name="Rectangle 3"/>
          <p:cNvSpPr>
            <a:spLocks noGrp="1"/>
          </p:cNvSpPr>
          <p:nvPr>
            <p:ph type="body" idx="1"/>
          </p:nvPr>
        </p:nvSpPr>
        <p:spPr>
          <a:xfrm>
            <a:off x="381000" y="990600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None/>
            </a:pPr>
            <a:r>
              <a:rPr lang="en-US" sz="2400" smtClean="0">
                <a:latin typeface="Arial" charset="0"/>
              </a:rPr>
              <a:t>#include&lt;stdio.h&gt;</a:t>
            </a:r>
          </a:p>
          <a:p>
            <a:pPr eaLnBrk="1" hangingPunct="1">
              <a:buFont typeface="Arial" charset="0"/>
              <a:buNone/>
            </a:pPr>
            <a:r>
              <a:rPr lang="en-US" sz="2400" smtClean="0">
                <a:latin typeface="Arial" charset="0"/>
              </a:rPr>
              <a:t>#include&lt;conio.h&gt;</a:t>
            </a:r>
          </a:p>
          <a:p>
            <a:pPr eaLnBrk="1" hangingPunct="1">
              <a:buFont typeface="Arial" charset="0"/>
              <a:buNone/>
            </a:pPr>
            <a:r>
              <a:rPr lang="en-US" sz="2400" smtClean="0">
                <a:latin typeface="Arial" charset="0"/>
              </a:rPr>
              <a:t>union stud</a:t>
            </a:r>
          </a:p>
          <a:p>
            <a:pPr eaLnBrk="1" hangingPunct="1">
              <a:buFont typeface="Arial" charset="0"/>
              <a:buNone/>
            </a:pPr>
            <a:r>
              <a:rPr lang="en-US" sz="2400" smtClean="0">
                <a:latin typeface="Arial" charset="0"/>
              </a:rPr>
              <a:t>	{</a:t>
            </a:r>
          </a:p>
          <a:p>
            <a:pPr eaLnBrk="1" hangingPunct="1">
              <a:buFont typeface="Arial" charset="0"/>
              <a:buNone/>
            </a:pPr>
            <a:r>
              <a:rPr lang="en-US" sz="2400" smtClean="0">
                <a:latin typeface="Arial" charset="0"/>
              </a:rPr>
              <a:t>		int a;</a:t>
            </a:r>
          </a:p>
          <a:p>
            <a:pPr eaLnBrk="1" hangingPunct="1">
              <a:buFont typeface="Arial" charset="0"/>
              <a:buNone/>
            </a:pPr>
            <a:r>
              <a:rPr lang="en-US" sz="2400" smtClean="0">
                <a:latin typeface="Arial" charset="0"/>
              </a:rPr>
              <a:t>		char b[2];</a:t>
            </a:r>
          </a:p>
          <a:p>
            <a:pPr eaLnBrk="1" hangingPunct="1">
              <a:buFont typeface="Arial" charset="0"/>
              <a:buNone/>
            </a:pPr>
            <a:r>
              <a:rPr lang="en-US" sz="2400" smtClean="0">
                <a:latin typeface="Arial" charset="0"/>
              </a:rPr>
              <a:t>	};</a:t>
            </a:r>
          </a:p>
          <a:p>
            <a:pPr eaLnBrk="1" hangingPunct="1">
              <a:buFont typeface="Arial" charset="0"/>
              <a:buNone/>
            </a:pPr>
            <a:r>
              <a:rPr lang="en-US" sz="2400" smtClean="0">
                <a:latin typeface="Arial" charset="0"/>
              </a:rPr>
              <a:t>void main()</a:t>
            </a:r>
          </a:p>
          <a:p>
            <a:pPr eaLnBrk="1" hangingPunct="1">
              <a:buFont typeface="Arial" charset="0"/>
              <a:buNone/>
            </a:pPr>
            <a:r>
              <a:rPr lang="en-US" sz="2400" smtClean="0">
                <a:latin typeface="Arial" charset="0"/>
              </a:rPr>
              <a:t>{</a:t>
            </a:r>
          </a:p>
          <a:p>
            <a:pPr eaLnBrk="1" hangingPunct="1">
              <a:buFont typeface="Arial" charset="0"/>
              <a:buNone/>
            </a:pPr>
            <a:r>
              <a:rPr lang="en-US" sz="2400" smtClean="0">
                <a:latin typeface="Arial" charset="0"/>
              </a:rPr>
              <a:t>	union stud c;</a:t>
            </a:r>
          </a:p>
          <a:p>
            <a:pPr eaLnBrk="1" hangingPunct="1">
              <a:buFont typeface="Arial" charset="0"/>
              <a:buNone/>
            </a:pPr>
            <a:r>
              <a:rPr lang="en-US" sz="2400" smtClean="0">
                <a:latin typeface="Arial" charset="0"/>
              </a:rPr>
              <a:t>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62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0752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dirty="0" err="1" smtClean="0">
                <a:latin typeface="Arial" charset="0"/>
              </a:rPr>
              <a:t>c.a</a:t>
            </a:r>
            <a:r>
              <a:rPr lang="en-US" sz="2400" dirty="0" smtClean="0">
                <a:latin typeface="Arial" charset="0"/>
              </a:rPr>
              <a:t>=256;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</a:t>
            </a:r>
            <a:r>
              <a:rPr lang="en-US" sz="2400" dirty="0" err="1" smtClean="0">
                <a:latin typeface="Arial" charset="0"/>
              </a:rPr>
              <a:t>printf</a:t>
            </a:r>
            <a:r>
              <a:rPr lang="en-US" sz="2400" dirty="0" smtClean="0">
                <a:latin typeface="Arial" charset="0"/>
              </a:rPr>
              <a:t>("\</a:t>
            </a:r>
            <a:r>
              <a:rPr lang="en-US" sz="2400" dirty="0" err="1" smtClean="0">
                <a:latin typeface="Arial" charset="0"/>
              </a:rPr>
              <a:t>nc.a</a:t>
            </a:r>
            <a:r>
              <a:rPr lang="en-US" sz="2400" dirty="0" smtClean="0">
                <a:latin typeface="Arial" charset="0"/>
              </a:rPr>
              <a:t> value </a:t>
            </a:r>
            <a:r>
              <a:rPr lang="en-US" sz="2400" dirty="0" err="1" smtClean="0">
                <a:latin typeface="Arial" charset="0"/>
              </a:rPr>
              <a:t>is%d",c.a</a:t>
            </a:r>
            <a:r>
              <a:rPr lang="en-US" sz="2400" dirty="0" smtClean="0">
                <a:latin typeface="Arial" charset="0"/>
              </a:rPr>
              <a:t>);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}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4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b="1" i="1" dirty="0" smtClean="0">
                <a:latin typeface="Arial" charset="0"/>
              </a:rPr>
              <a:t>Output: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dirty="0" err="1" smtClean="0">
                <a:latin typeface="Arial" charset="0"/>
              </a:rPr>
              <a:t>c.a</a:t>
            </a:r>
            <a:r>
              <a:rPr lang="en-US" sz="2400" dirty="0" smtClean="0">
                <a:latin typeface="Arial" charset="0"/>
              </a:rPr>
              <a:t> value is256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4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C4DA-C272-45D1-9F14-1560F477D28A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Elements of User-Defined Function</a:t>
            </a:r>
          </a:p>
        </p:txBody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Function declaration</a:t>
            </a:r>
          </a:p>
          <a:p>
            <a:pPr eaLnBrk="1" hangingPunct="1"/>
            <a:r>
              <a:rPr lang="en-US" smtClean="0"/>
              <a:t>Function definition</a:t>
            </a:r>
          </a:p>
          <a:p>
            <a:pPr eaLnBrk="1" hangingPunct="1"/>
            <a:r>
              <a:rPr lang="en-US" smtClean="0"/>
              <a:t>Function call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Function</a:t>
            </a:r>
          </a:p>
        </p:txBody>
      </p:sp>
      <p:sp>
        <p:nvSpPr>
          <p:cNvPr id="92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b="1" i="1" smtClean="0"/>
              <a:t>Syntax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800" b="1" i="1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i="1" smtClean="0">
                <a:latin typeface="Arial" charset="0"/>
              </a:rPr>
              <a:t>datatype  function_name (parameters list)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i="1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i="1" smtClean="0">
                <a:latin typeface="Arial" charset="0"/>
              </a:rPr>
              <a:t>local variable declaration;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i="1" smtClean="0">
                <a:latin typeface="Arial" charset="0"/>
              </a:rPr>
              <a:t>…………………………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i="1" smtClean="0">
                <a:latin typeface="Arial" charset="0"/>
              </a:rPr>
              <a:t>body of the function;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i="1" smtClean="0">
                <a:latin typeface="Arial" charset="0"/>
              </a:rPr>
              <a:t>…………………………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i="1" smtClean="0">
                <a:latin typeface="Arial" charset="0"/>
              </a:rPr>
              <a:t>return(expression);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i="1" smtClean="0">
                <a:latin typeface="Arial" charset="0"/>
              </a:rPr>
              <a:t>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800" i="1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Function Works </a:t>
            </a:r>
          </a:p>
        </p:txBody>
      </p:sp>
      <p:sp>
        <p:nvSpPr>
          <p:cNvPr id="102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Once a function is called the control passes to the called function.</a:t>
            </a:r>
          </a:p>
          <a:p>
            <a:pPr eaLnBrk="1" hangingPunct="1"/>
            <a:r>
              <a:rPr lang="en-US" smtClean="0"/>
              <a:t>The working of calling function is temporarily stopped.</a:t>
            </a:r>
          </a:p>
          <a:p>
            <a:pPr eaLnBrk="1" hangingPunct="1"/>
            <a:r>
              <a:rPr lang="en-US" smtClean="0"/>
              <a:t>When the execution of called function is completed then the control return back to the calling function and execute the next statement.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C7FF-CC11-4E95-A6F7-6810AC0B100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1306</Words>
  <Application>Microsoft Office PowerPoint</Application>
  <PresentationFormat>On-screen Show (4:3)</PresentationFormat>
  <Paragraphs>666</Paragraphs>
  <Slides>63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Office Theme</vt:lpstr>
      <vt:lpstr>UNIT - 4</vt:lpstr>
      <vt:lpstr>FUNCTION</vt:lpstr>
      <vt:lpstr>Types</vt:lpstr>
      <vt:lpstr>Pre-Defined Functions </vt:lpstr>
      <vt:lpstr>User-Defined Functions </vt:lpstr>
      <vt:lpstr>Advantage of User-Defined Functions  </vt:lpstr>
      <vt:lpstr>Elements of User-Defined Function</vt:lpstr>
      <vt:lpstr>Function</vt:lpstr>
      <vt:lpstr>How Function Works </vt:lpstr>
      <vt:lpstr>Slide 10</vt:lpstr>
      <vt:lpstr>Parameters</vt:lpstr>
      <vt:lpstr>Slide 12</vt:lpstr>
      <vt:lpstr>return Statement</vt:lpstr>
      <vt:lpstr>Function Prototypes</vt:lpstr>
      <vt:lpstr>1. Function with no arguments and no return values</vt:lpstr>
      <vt:lpstr>Slide 16</vt:lpstr>
      <vt:lpstr>Example</vt:lpstr>
      <vt:lpstr>Output</vt:lpstr>
      <vt:lpstr>2. Function with arguments and no return values</vt:lpstr>
      <vt:lpstr>Slide 20</vt:lpstr>
      <vt:lpstr>Example</vt:lpstr>
      <vt:lpstr>Output</vt:lpstr>
      <vt:lpstr>3. Function with arguments and return values</vt:lpstr>
      <vt:lpstr>Slide 24</vt:lpstr>
      <vt:lpstr>Example</vt:lpstr>
      <vt:lpstr>Output</vt:lpstr>
      <vt:lpstr>4. Function with no arguments and with return values</vt:lpstr>
      <vt:lpstr>Slide 28</vt:lpstr>
      <vt:lpstr>Slide 29</vt:lpstr>
      <vt:lpstr>Output</vt:lpstr>
      <vt:lpstr>Parameter Passing Methods</vt:lpstr>
      <vt:lpstr>Call by value</vt:lpstr>
      <vt:lpstr>Example</vt:lpstr>
      <vt:lpstr>Output</vt:lpstr>
      <vt:lpstr>Call by reference</vt:lpstr>
      <vt:lpstr>Example</vt:lpstr>
      <vt:lpstr>Recursion</vt:lpstr>
      <vt:lpstr>Example</vt:lpstr>
      <vt:lpstr>Slide 39</vt:lpstr>
      <vt:lpstr>Example: Working of 3!</vt:lpstr>
      <vt:lpstr>Library Function</vt:lpstr>
      <vt:lpstr>Example</vt:lpstr>
      <vt:lpstr>Slide 43</vt:lpstr>
      <vt:lpstr>Slide 44</vt:lpstr>
      <vt:lpstr>Structure</vt:lpstr>
      <vt:lpstr>Slide 46</vt:lpstr>
      <vt:lpstr>Example</vt:lpstr>
      <vt:lpstr>Slide 48</vt:lpstr>
      <vt:lpstr>Output</vt:lpstr>
      <vt:lpstr>Example: Array of Structures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Union</vt:lpstr>
      <vt:lpstr>Slide 61</vt:lpstr>
      <vt:lpstr>Example</vt:lpstr>
      <vt:lpstr>Slide 63</vt:lpstr>
    </vt:vector>
  </TitlesOfParts>
  <Company>JS Technologies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- 4</dc:title>
  <dc:creator>Noornilo</dc:creator>
  <cp:lastModifiedBy>Windows User</cp:lastModifiedBy>
  <cp:revision>16</cp:revision>
  <dcterms:created xsi:type="dcterms:W3CDTF">2015-10-07T09:08:34Z</dcterms:created>
  <dcterms:modified xsi:type="dcterms:W3CDTF">2022-08-24T05:25:22Z</dcterms:modified>
</cp:coreProperties>
</file>