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1"/>
  </p:notesMasterIdLst>
  <p:sldIdLst>
    <p:sldId id="292" r:id="rId2"/>
    <p:sldId id="293" r:id="rId3"/>
    <p:sldId id="294" r:id="rId4"/>
    <p:sldId id="295" r:id="rId5"/>
    <p:sldId id="296" r:id="rId6"/>
    <p:sldId id="297" r:id="rId7"/>
    <p:sldId id="298" r:id="rId8"/>
    <p:sldId id="301" r:id="rId9"/>
    <p:sldId id="300" r:id="rId10"/>
    <p:sldId id="302" r:id="rId11"/>
    <p:sldId id="304" r:id="rId12"/>
    <p:sldId id="303" r:id="rId13"/>
    <p:sldId id="305" r:id="rId14"/>
    <p:sldId id="345" r:id="rId15"/>
    <p:sldId id="346" r:id="rId16"/>
    <p:sldId id="347" r:id="rId17"/>
    <p:sldId id="306" r:id="rId18"/>
    <p:sldId id="307" r:id="rId19"/>
    <p:sldId id="308" r:id="rId20"/>
    <p:sldId id="309" r:id="rId21"/>
    <p:sldId id="310" r:id="rId22"/>
    <p:sldId id="311" r:id="rId23"/>
    <p:sldId id="312" r:id="rId24"/>
    <p:sldId id="316" r:id="rId25"/>
    <p:sldId id="315" r:id="rId26"/>
    <p:sldId id="319" r:id="rId27"/>
    <p:sldId id="318" r:id="rId28"/>
    <p:sldId id="322" r:id="rId29"/>
    <p:sldId id="321" r:id="rId30"/>
    <p:sldId id="320" r:id="rId31"/>
    <p:sldId id="317" r:id="rId32"/>
    <p:sldId id="326" r:id="rId33"/>
    <p:sldId id="325" r:id="rId34"/>
    <p:sldId id="342" r:id="rId35"/>
    <p:sldId id="343" r:id="rId36"/>
    <p:sldId id="324" r:id="rId37"/>
    <p:sldId id="344" r:id="rId38"/>
    <p:sldId id="327" r:id="rId39"/>
    <p:sldId id="328" r:id="rId40"/>
    <p:sldId id="329" r:id="rId41"/>
    <p:sldId id="330" r:id="rId42"/>
    <p:sldId id="331" r:id="rId43"/>
    <p:sldId id="332" r:id="rId44"/>
    <p:sldId id="333" r:id="rId45"/>
    <p:sldId id="334" r:id="rId46"/>
    <p:sldId id="335" r:id="rId47"/>
    <p:sldId id="336" r:id="rId48"/>
    <p:sldId id="337" r:id="rId49"/>
    <p:sldId id="338" r:id="rId50"/>
    <p:sldId id="339" r:id="rId51"/>
    <p:sldId id="340" r:id="rId52"/>
    <p:sldId id="341" r:id="rId53"/>
    <p:sldId id="284" r:id="rId54"/>
    <p:sldId id="285" r:id="rId55"/>
    <p:sldId id="286" r:id="rId56"/>
    <p:sldId id="287" r:id="rId57"/>
    <p:sldId id="288" r:id="rId58"/>
    <p:sldId id="289" r:id="rId59"/>
    <p:sldId id="291" r:id="rId6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AB5B0-60A4-430F-9D2D-14ADBCFF7903}" type="datetimeFigureOut">
              <a:rPr lang="en-US" smtClean="0"/>
              <a:pPr/>
              <a:t>8/24/2022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EDAF0F-25F4-401D-90D1-588183981B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2C0AA-7EE0-40B5-97BA-314C520BC879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8136-5ABC-406B-A5A8-E11B6C91B795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AF2B-E373-4B35-AC67-637B5B56B295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01A20-DA26-4E5A-9073-C19A06E41F20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9BFB-5201-4CB0-8B62-7B2C61BF02D7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DC185-B3E5-4D24-90C5-02E3FBD6C8F7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CAEFA-67FF-498E-AADB-AFD682911AD6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C86F0-0F3F-404C-83DE-5DD9A26AFB57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01020-9143-4FF8-9F42-A40597281F07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9CCC-2B9B-431A-8168-2ED487C30EDB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92E50-9852-4910-95D9-4D343089C726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CB06D-1237-4BF3-A649-7CB0B85231DE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DC4DA-C272-45D1-9F14-1560F477D28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146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UNIT 5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POINTERS AND FILES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643710"/>
          </a:xfrm>
        </p:spPr>
        <p:txBody>
          <a:bodyPr>
            <a:normAutofit fontScale="92500" lnSpcReduction="20000"/>
          </a:bodyPr>
          <a:lstStyle/>
          <a:p>
            <a:r>
              <a:rPr lang="en-US" sz="2500" b="1" dirty="0" smtClean="0"/>
              <a:t>Example program for </a:t>
            </a:r>
            <a:r>
              <a:rPr lang="en-US" sz="2500" b="1" dirty="0" err="1" smtClean="0"/>
              <a:t>malloc</a:t>
            </a:r>
            <a:r>
              <a:rPr lang="en-US" sz="2500" b="1" dirty="0" smtClean="0"/>
              <a:t>() function:</a:t>
            </a:r>
          </a:p>
          <a:p>
            <a:pPr>
              <a:buNone/>
            </a:pPr>
            <a:r>
              <a:rPr lang="en-US" sz="2800" dirty="0" smtClean="0"/>
              <a:t>#include&lt;</a:t>
            </a:r>
            <a:r>
              <a:rPr lang="en-US" sz="2800" dirty="0" err="1" smtClean="0"/>
              <a:t>stdio.h</a:t>
            </a:r>
            <a:r>
              <a:rPr lang="en-US" sz="2800" dirty="0" smtClean="0"/>
              <a:t>&gt;</a:t>
            </a:r>
          </a:p>
          <a:p>
            <a:pPr>
              <a:buNone/>
            </a:pPr>
            <a:r>
              <a:rPr lang="en-US" sz="2800" dirty="0" smtClean="0"/>
              <a:t>#include&lt;</a:t>
            </a:r>
            <a:r>
              <a:rPr lang="en-US" sz="2800" dirty="0" err="1" smtClean="0"/>
              <a:t>malloc.h</a:t>
            </a:r>
            <a:r>
              <a:rPr lang="en-US" sz="2800" dirty="0" smtClean="0"/>
              <a:t>&gt; </a:t>
            </a:r>
          </a:p>
          <a:p>
            <a:pPr>
              <a:buNone/>
            </a:pPr>
            <a:r>
              <a:rPr lang="en-US" sz="2800" dirty="0" smtClean="0"/>
              <a:t>#include&lt;</a:t>
            </a:r>
            <a:r>
              <a:rPr lang="en-US" sz="2800" dirty="0" err="1" smtClean="0"/>
              <a:t>conio.h</a:t>
            </a:r>
            <a:r>
              <a:rPr lang="en-US" sz="2800" dirty="0" smtClean="0"/>
              <a:t>&gt;</a:t>
            </a:r>
          </a:p>
          <a:p>
            <a:pPr>
              <a:buNone/>
            </a:pPr>
            <a:r>
              <a:rPr lang="en-US" sz="2800" dirty="0" smtClean="0"/>
              <a:t>void main()</a:t>
            </a:r>
          </a:p>
          <a:p>
            <a:pPr>
              <a:buNone/>
            </a:pPr>
            <a:r>
              <a:rPr lang="en-US" sz="2800" dirty="0" smtClean="0"/>
              <a:t>{</a:t>
            </a:r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2800" dirty="0" err="1" smtClean="0"/>
              <a:t>int</a:t>
            </a:r>
            <a:r>
              <a:rPr lang="en-US" sz="2800" dirty="0" smtClean="0"/>
              <a:t> *</a:t>
            </a:r>
            <a:r>
              <a:rPr lang="en-US" sz="2800" dirty="0" err="1" smtClean="0"/>
              <a:t>fp</a:t>
            </a:r>
            <a:r>
              <a:rPr lang="en-US" sz="2800" dirty="0" smtClean="0"/>
              <a:t>;</a:t>
            </a:r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2800" dirty="0" err="1" smtClean="0"/>
              <a:t>int</a:t>
            </a:r>
            <a:r>
              <a:rPr lang="en-US" sz="2800" dirty="0" smtClean="0"/>
              <a:t> </a:t>
            </a:r>
            <a:r>
              <a:rPr lang="en-US" sz="2800" dirty="0" err="1" smtClean="0"/>
              <a:t>val</a:t>
            </a:r>
            <a:r>
              <a:rPr lang="en-US" sz="2800" dirty="0" smtClean="0"/>
              <a:t>;</a:t>
            </a:r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2800" dirty="0" err="1" smtClean="0"/>
              <a:t>fp</a:t>
            </a:r>
            <a:r>
              <a:rPr lang="en-US" sz="2800" dirty="0" smtClean="0"/>
              <a:t>=(</a:t>
            </a:r>
            <a:r>
              <a:rPr lang="en-US" sz="2800" dirty="0" err="1" smtClean="0"/>
              <a:t>int</a:t>
            </a:r>
            <a:r>
              <a:rPr lang="en-US" sz="2800" dirty="0" smtClean="0"/>
              <a:t> *)</a:t>
            </a:r>
            <a:r>
              <a:rPr lang="en-US" sz="2800" dirty="0" err="1" smtClean="0"/>
              <a:t>malloc</a:t>
            </a:r>
            <a:r>
              <a:rPr lang="en-US" sz="2800" dirty="0" smtClean="0"/>
              <a:t>(10);</a:t>
            </a:r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2800" dirty="0" err="1" smtClean="0"/>
              <a:t>clrscr</a:t>
            </a:r>
            <a:r>
              <a:rPr lang="en-US" sz="2800" dirty="0" smtClean="0"/>
              <a:t>();</a:t>
            </a:r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2800" dirty="0" err="1" smtClean="0"/>
              <a:t>printf</a:t>
            </a:r>
            <a:r>
              <a:rPr lang="en-US" sz="2800" dirty="0" smtClean="0"/>
              <a:t>("Enter a integer value : ");</a:t>
            </a:r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2800" dirty="0" err="1" smtClean="0"/>
              <a:t>scanf</a:t>
            </a:r>
            <a:r>
              <a:rPr lang="en-US" sz="2800" dirty="0" smtClean="0"/>
              <a:t>("%</a:t>
            </a:r>
            <a:r>
              <a:rPr lang="en-US" sz="2800" dirty="0" err="1" smtClean="0"/>
              <a:t>d",fp</a:t>
            </a:r>
            <a:r>
              <a:rPr lang="en-US" sz="2800" dirty="0" smtClean="0"/>
              <a:t>);</a:t>
            </a:r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2800" dirty="0" err="1" smtClean="0"/>
              <a:t>printf</a:t>
            </a:r>
            <a:r>
              <a:rPr lang="en-US" sz="2800" dirty="0" smtClean="0"/>
              <a:t>("The address of pointer in memory is : %</a:t>
            </a:r>
            <a:r>
              <a:rPr lang="en-US" sz="2800" dirty="0" err="1" smtClean="0"/>
              <a:t>u",fp</a:t>
            </a:r>
            <a:r>
              <a:rPr lang="en-US" sz="2800" dirty="0" smtClean="0"/>
              <a:t>);</a:t>
            </a:r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2800" dirty="0" err="1" smtClean="0"/>
              <a:t>printf</a:t>
            </a:r>
            <a:r>
              <a:rPr lang="en-US" sz="2800" dirty="0" smtClean="0"/>
              <a:t>("\</a:t>
            </a:r>
            <a:r>
              <a:rPr lang="en-US" sz="2800" dirty="0" err="1" smtClean="0"/>
              <a:t>nThe</a:t>
            </a:r>
            <a:r>
              <a:rPr lang="en-US" sz="2800" dirty="0" smtClean="0"/>
              <a:t> value stored in memory is : %d",*</a:t>
            </a:r>
            <a:r>
              <a:rPr lang="en-US" sz="2800" dirty="0" err="1" smtClean="0"/>
              <a:t>fp</a:t>
            </a:r>
            <a:r>
              <a:rPr lang="en-US" sz="2800" dirty="0" smtClean="0"/>
              <a:t>);</a:t>
            </a:r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2800" dirty="0" err="1" smtClean="0"/>
              <a:t>getch</a:t>
            </a:r>
            <a:r>
              <a:rPr lang="en-US" sz="2800" dirty="0" smtClean="0"/>
              <a:t>();</a:t>
            </a:r>
          </a:p>
          <a:p>
            <a:pPr>
              <a:buNone/>
            </a:pPr>
            <a:r>
              <a:rPr lang="en-US" sz="2800" dirty="0" smtClean="0"/>
              <a:t>}</a:t>
            </a:r>
          </a:p>
          <a:p>
            <a:pPr>
              <a:buNone/>
            </a:pPr>
            <a:endParaRPr lang="en-US" sz="25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214678" y="857232"/>
            <a:ext cx="5643602" cy="17851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Output</a:t>
            </a:r>
          </a:p>
          <a:p>
            <a:endParaRPr lang="en-US" sz="2200" dirty="0" smtClean="0"/>
          </a:p>
          <a:p>
            <a:r>
              <a:rPr lang="en-US" sz="2200" dirty="0" smtClean="0"/>
              <a:t>Enter a integer value : 4                                                                                                      </a:t>
            </a:r>
          </a:p>
          <a:p>
            <a:r>
              <a:rPr lang="en-US" sz="2200" dirty="0" smtClean="0"/>
              <a:t>The address of pointer in memory is : 39772176                                                                                 </a:t>
            </a:r>
          </a:p>
          <a:p>
            <a:r>
              <a:rPr lang="en-US" sz="2200" dirty="0" smtClean="0"/>
              <a:t>The value stored in memory is : 4</a:t>
            </a:r>
            <a:endParaRPr lang="en-US" sz="2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643710"/>
          </a:xfrm>
        </p:spPr>
        <p:txBody>
          <a:bodyPr>
            <a:normAutofit/>
          </a:bodyPr>
          <a:lstStyle/>
          <a:p>
            <a:r>
              <a:rPr lang="en-US" sz="2500" b="1" dirty="0" err="1" smtClean="0"/>
              <a:t>calloc</a:t>
            </a:r>
            <a:r>
              <a:rPr lang="en-US" sz="2500" b="1" dirty="0" smtClean="0"/>
              <a:t>() function:</a:t>
            </a:r>
          </a:p>
          <a:p>
            <a:r>
              <a:rPr lang="en-US" sz="2500" dirty="0" smtClean="0"/>
              <a:t>It is used to allocate memory in multiple blocks of same size during program execution.</a:t>
            </a:r>
          </a:p>
          <a:p>
            <a:r>
              <a:rPr lang="en-US" sz="2500" b="1" dirty="0" smtClean="0"/>
              <a:t>Syntax: </a:t>
            </a:r>
          </a:p>
          <a:p>
            <a:pPr>
              <a:buNone/>
            </a:pPr>
            <a:r>
              <a:rPr lang="en-US" sz="2500" dirty="0" smtClean="0"/>
              <a:t>          </a:t>
            </a:r>
            <a:r>
              <a:rPr lang="en-US" sz="2500" dirty="0" err="1" smtClean="0"/>
              <a:t>ptr</a:t>
            </a:r>
            <a:r>
              <a:rPr lang="en-US" sz="2500" dirty="0" smtClean="0"/>
              <a:t> = (type  *)</a:t>
            </a:r>
            <a:r>
              <a:rPr lang="en-US" sz="2500" dirty="0" err="1" smtClean="0"/>
              <a:t>calloc</a:t>
            </a:r>
            <a:r>
              <a:rPr lang="en-US" sz="2500" dirty="0" smtClean="0"/>
              <a:t>(</a:t>
            </a:r>
            <a:r>
              <a:rPr lang="en-US" sz="2500" dirty="0" err="1" smtClean="0"/>
              <a:t>n,m</a:t>
            </a:r>
            <a:r>
              <a:rPr lang="en-US" sz="2500" dirty="0" smtClean="0"/>
              <a:t>);</a:t>
            </a:r>
          </a:p>
          <a:p>
            <a:pPr>
              <a:buNone/>
            </a:pPr>
            <a:r>
              <a:rPr lang="en-US" sz="2500" dirty="0" smtClean="0"/>
              <a:t>	     </a:t>
            </a:r>
            <a:r>
              <a:rPr lang="en-US" sz="2500" dirty="0" err="1" smtClean="0"/>
              <a:t>ptr</a:t>
            </a:r>
            <a:r>
              <a:rPr lang="en-US" sz="2500" dirty="0" smtClean="0"/>
              <a:t> = Pointer variable</a:t>
            </a:r>
          </a:p>
          <a:p>
            <a:pPr>
              <a:buNone/>
            </a:pPr>
            <a:r>
              <a:rPr lang="en-US" sz="2500" dirty="0" smtClean="0"/>
              <a:t>          type = Data type</a:t>
            </a:r>
          </a:p>
          <a:p>
            <a:pPr>
              <a:buNone/>
            </a:pPr>
            <a:r>
              <a:rPr lang="en-US" sz="2500" dirty="0" smtClean="0"/>
              <a:t>          n = Number of blocks to be allotted</a:t>
            </a:r>
          </a:p>
          <a:p>
            <a:pPr>
              <a:buNone/>
            </a:pPr>
            <a:r>
              <a:rPr lang="en-US" sz="2500" dirty="0" smtClean="0"/>
              <a:t>	     m = Number of bytes in each block of memory	</a:t>
            </a:r>
          </a:p>
          <a:p>
            <a:pPr>
              <a:buNone/>
            </a:pPr>
            <a:r>
              <a:rPr lang="en-US" sz="2500" dirty="0" smtClean="0"/>
              <a:t>Ex:</a:t>
            </a:r>
          </a:p>
          <a:p>
            <a:pPr>
              <a:buNone/>
            </a:pPr>
            <a:r>
              <a:rPr lang="en-US" sz="2500" dirty="0" smtClean="0"/>
              <a:t>          float *</a:t>
            </a:r>
            <a:r>
              <a:rPr lang="en-US" sz="2500" dirty="0" err="1" smtClean="0"/>
              <a:t>ptr</a:t>
            </a:r>
            <a:r>
              <a:rPr lang="en-US" sz="2500" dirty="0" smtClean="0"/>
              <a:t>;</a:t>
            </a:r>
          </a:p>
          <a:p>
            <a:pPr>
              <a:buNone/>
            </a:pPr>
            <a:r>
              <a:rPr lang="en-US" sz="2500" dirty="0" smtClean="0"/>
              <a:t>          </a:t>
            </a:r>
            <a:r>
              <a:rPr lang="en-US" sz="2500" dirty="0" err="1" smtClean="0"/>
              <a:t>ptr</a:t>
            </a:r>
            <a:r>
              <a:rPr lang="en-US" sz="2500" dirty="0" smtClean="0"/>
              <a:t>=(float  *)</a:t>
            </a:r>
            <a:r>
              <a:rPr lang="en-US" sz="2500" dirty="0" err="1" smtClean="0"/>
              <a:t>calloc</a:t>
            </a:r>
            <a:r>
              <a:rPr lang="en-US" sz="2500" dirty="0" smtClean="0"/>
              <a:t>(20,4)     </a:t>
            </a:r>
          </a:p>
          <a:p>
            <a:pPr>
              <a:buNone/>
            </a:pPr>
            <a:endParaRPr lang="en-US" sz="25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643710"/>
          </a:xfrm>
        </p:spPr>
        <p:txBody>
          <a:bodyPr>
            <a:normAutofit/>
          </a:bodyPr>
          <a:lstStyle/>
          <a:p>
            <a:r>
              <a:rPr lang="en-US" sz="2500" b="1" dirty="0" smtClean="0"/>
              <a:t>Example program for </a:t>
            </a:r>
            <a:r>
              <a:rPr lang="en-US" sz="2500" b="1" dirty="0" err="1" smtClean="0"/>
              <a:t>calloc</a:t>
            </a:r>
            <a:r>
              <a:rPr lang="en-US" sz="2500" b="1" dirty="0" smtClean="0"/>
              <a:t>() function:</a:t>
            </a:r>
          </a:p>
          <a:p>
            <a:pPr>
              <a:buNone/>
            </a:pPr>
            <a:r>
              <a:rPr lang="en-US" sz="2500" dirty="0" smtClean="0"/>
              <a:t>#include&lt;</a:t>
            </a:r>
            <a:r>
              <a:rPr lang="en-US" sz="2500" dirty="0" err="1" smtClean="0"/>
              <a:t>stdio.h</a:t>
            </a:r>
            <a:r>
              <a:rPr lang="en-US" sz="2500" dirty="0" smtClean="0"/>
              <a:t>&gt;</a:t>
            </a:r>
          </a:p>
          <a:p>
            <a:pPr>
              <a:buNone/>
            </a:pPr>
            <a:r>
              <a:rPr lang="en-US" sz="2500" dirty="0" smtClean="0"/>
              <a:t>#include&lt;</a:t>
            </a:r>
            <a:r>
              <a:rPr lang="en-US" sz="2500" dirty="0" err="1" smtClean="0"/>
              <a:t>calloc.h</a:t>
            </a:r>
            <a:r>
              <a:rPr lang="en-US" sz="2500" dirty="0" smtClean="0"/>
              <a:t>&gt; </a:t>
            </a:r>
          </a:p>
          <a:p>
            <a:pPr>
              <a:buNone/>
            </a:pPr>
            <a:r>
              <a:rPr lang="en-US" sz="2500" dirty="0" smtClean="0"/>
              <a:t>#include&lt;</a:t>
            </a:r>
            <a:r>
              <a:rPr lang="en-US" sz="2500" dirty="0" err="1" smtClean="0"/>
              <a:t>conio.h</a:t>
            </a:r>
            <a:r>
              <a:rPr lang="en-US" sz="2500" dirty="0" smtClean="0"/>
              <a:t>&gt;</a:t>
            </a:r>
          </a:p>
          <a:p>
            <a:pPr>
              <a:buNone/>
            </a:pPr>
            <a:r>
              <a:rPr lang="en-US" sz="2500" dirty="0" smtClean="0"/>
              <a:t>void main()</a:t>
            </a:r>
          </a:p>
          <a:p>
            <a:pPr>
              <a:buNone/>
            </a:pPr>
            <a:r>
              <a:rPr lang="en-US" sz="2500" dirty="0" smtClean="0"/>
              <a:t>{</a:t>
            </a:r>
          </a:p>
          <a:p>
            <a:pPr>
              <a:buNone/>
            </a:pPr>
            <a:r>
              <a:rPr lang="en-US" sz="2500" dirty="0" smtClean="0"/>
              <a:t>	float *</a:t>
            </a:r>
            <a:r>
              <a:rPr lang="en-US" sz="2500" dirty="0" err="1" smtClean="0"/>
              <a:t>fp</a:t>
            </a:r>
            <a:r>
              <a:rPr lang="en-US" sz="2500" dirty="0" smtClean="0"/>
              <a:t>;</a:t>
            </a:r>
          </a:p>
          <a:p>
            <a:pPr>
              <a:buNone/>
            </a:pPr>
            <a:r>
              <a:rPr lang="en-US" sz="2500" dirty="0" smtClean="0"/>
              <a:t>	</a:t>
            </a:r>
            <a:r>
              <a:rPr lang="en-US" sz="2500" dirty="0" err="1" smtClean="0"/>
              <a:t>fp</a:t>
            </a:r>
            <a:r>
              <a:rPr lang="en-US" sz="2500" dirty="0" smtClean="0"/>
              <a:t>=(float *)</a:t>
            </a:r>
            <a:r>
              <a:rPr lang="en-US" sz="2500" dirty="0" err="1" smtClean="0"/>
              <a:t>calloc</a:t>
            </a:r>
            <a:r>
              <a:rPr lang="en-US" sz="2500" dirty="0" smtClean="0"/>
              <a:t>(10,4);</a:t>
            </a:r>
          </a:p>
          <a:p>
            <a:pPr>
              <a:buNone/>
            </a:pPr>
            <a:r>
              <a:rPr lang="en-US" sz="2500" dirty="0" smtClean="0"/>
              <a:t>	</a:t>
            </a:r>
            <a:r>
              <a:rPr lang="en-US" sz="2500" dirty="0" err="1" smtClean="0"/>
              <a:t>printf</a:t>
            </a:r>
            <a:r>
              <a:rPr lang="en-US" sz="2500" dirty="0" smtClean="0"/>
              <a:t>(“Enter a float value : “);</a:t>
            </a:r>
          </a:p>
          <a:p>
            <a:pPr>
              <a:buNone/>
            </a:pPr>
            <a:r>
              <a:rPr lang="en-US" sz="2500" dirty="0" smtClean="0"/>
              <a:t>	</a:t>
            </a:r>
            <a:r>
              <a:rPr lang="en-US" sz="2500" dirty="0" err="1" smtClean="0"/>
              <a:t>scanf</a:t>
            </a:r>
            <a:r>
              <a:rPr lang="en-US" sz="2500" dirty="0" smtClean="0"/>
              <a:t>(“%f”, &amp;</a:t>
            </a:r>
            <a:r>
              <a:rPr lang="en-US" sz="2500" dirty="0" err="1" smtClean="0"/>
              <a:t>fp</a:t>
            </a:r>
            <a:r>
              <a:rPr lang="en-US" sz="2500" dirty="0" smtClean="0"/>
              <a:t>);</a:t>
            </a:r>
          </a:p>
          <a:p>
            <a:pPr>
              <a:buNone/>
            </a:pPr>
            <a:r>
              <a:rPr lang="en-US" sz="2500" dirty="0" smtClean="0"/>
              <a:t>	</a:t>
            </a:r>
            <a:r>
              <a:rPr lang="en-US" sz="2500" dirty="0" err="1" smtClean="0"/>
              <a:t>printf</a:t>
            </a:r>
            <a:r>
              <a:rPr lang="en-US" sz="2500" dirty="0" smtClean="0"/>
              <a:t>(“The address of pointer in memory is : %u”, </a:t>
            </a:r>
            <a:r>
              <a:rPr lang="en-US" sz="2500" dirty="0" err="1" smtClean="0"/>
              <a:t>fp</a:t>
            </a:r>
            <a:r>
              <a:rPr lang="en-US" sz="2500" dirty="0" smtClean="0"/>
              <a:t>);</a:t>
            </a:r>
          </a:p>
          <a:p>
            <a:pPr>
              <a:buNone/>
            </a:pPr>
            <a:r>
              <a:rPr lang="en-US" sz="2500" dirty="0" smtClean="0"/>
              <a:t>	</a:t>
            </a:r>
            <a:r>
              <a:rPr lang="en-US" sz="2500" dirty="0" err="1" smtClean="0"/>
              <a:t>printf</a:t>
            </a:r>
            <a:r>
              <a:rPr lang="en-US" sz="2500" dirty="0" smtClean="0"/>
              <a:t>(“The value stored in memory is : %f”, *</a:t>
            </a:r>
            <a:r>
              <a:rPr lang="en-US" sz="2500" dirty="0" err="1" smtClean="0"/>
              <a:t>fp</a:t>
            </a:r>
            <a:r>
              <a:rPr lang="en-US" sz="2500" dirty="0" smtClean="0"/>
              <a:t>);</a:t>
            </a:r>
          </a:p>
          <a:p>
            <a:pPr>
              <a:buNone/>
            </a:pPr>
            <a:r>
              <a:rPr lang="en-US" sz="2500" dirty="0" smtClean="0"/>
              <a:t>	</a:t>
            </a:r>
            <a:r>
              <a:rPr lang="en-US" sz="2500" dirty="0" err="1" smtClean="0"/>
              <a:t>getch</a:t>
            </a:r>
            <a:r>
              <a:rPr lang="en-US" sz="2500" dirty="0" smtClean="0"/>
              <a:t>();</a:t>
            </a:r>
          </a:p>
          <a:p>
            <a:pPr>
              <a:buNone/>
            </a:pPr>
            <a:r>
              <a:rPr lang="en-US" sz="2500" dirty="0" smtClean="0"/>
              <a:t>}</a:t>
            </a:r>
          </a:p>
          <a:p>
            <a:pPr>
              <a:buNone/>
            </a:pPr>
            <a:endParaRPr lang="en-US" sz="25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643710"/>
          </a:xfrm>
        </p:spPr>
        <p:txBody>
          <a:bodyPr>
            <a:normAutofit/>
          </a:bodyPr>
          <a:lstStyle/>
          <a:p>
            <a:pPr algn="just"/>
            <a:r>
              <a:rPr lang="en-US" sz="2500" b="1" dirty="0" err="1" smtClean="0"/>
              <a:t>realloc</a:t>
            </a:r>
            <a:r>
              <a:rPr lang="en-US" sz="2500" b="1" dirty="0" smtClean="0"/>
              <a:t>() function: </a:t>
            </a:r>
            <a:r>
              <a:rPr lang="en-US" sz="2500" dirty="0" smtClean="0"/>
              <a:t>It is used to modify or reallocate the memory space which is previously allocated.</a:t>
            </a:r>
          </a:p>
          <a:p>
            <a:r>
              <a:rPr lang="en-US" sz="2500" b="1" dirty="0" smtClean="0"/>
              <a:t>Syntax: </a:t>
            </a:r>
            <a:r>
              <a:rPr lang="en-US" sz="2500" dirty="0" err="1" smtClean="0"/>
              <a:t>ptr</a:t>
            </a:r>
            <a:r>
              <a:rPr lang="en-US" sz="2500" dirty="0" smtClean="0"/>
              <a:t>=</a:t>
            </a:r>
            <a:r>
              <a:rPr lang="en-US" sz="2500" dirty="0" err="1" smtClean="0"/>
              <a:t>realloc</a:t>
            </a:r>
            <a:r>
              <a:rPr lang="en-US" sz="2500" dirty="0" smtClean="0"/>
              <a:t>(</a:t>
            </a:r>
            <a:r>
              <a:rPr lang="en-US" sz="2500" dirty="0" err="1" smtClean="0"/>
              <a:t>ptr,size</a:t>
            </a:r>
            <a:r>
              <a:rPr lang="en-US" sz="2500" dirty="0" smtClean="0"/>
              <a:t>);</a:t>
            </a:r>
          </a:p>
          <a:p>
            <a:r>
              <a:rPr lang="en-US" sz="2500" b="1" dirty="0" smtClean="0"/>
              <a:t>Ex: </a:t>
            </a:r>
            <a:r>
              <a:rPr lang="en-US" sz="2500" dirty="0" err="1" smtClean="0"/>
              <a:t>int</a:t>
            </a:r>
            <a:r>
              <a:rPr lang="en-US" sz="2500" dirty="0" smtClean="0"/>
              <a:t> *p;</a:t>
            </a:r>
          </a:p>
          <a:p>
            <a:pPr>
              <a:buNone/>
            </a:pPr>
            <a:r>
              <a:rPr lang="en-US" sz="2500" b="1" dirty="0" smtClean="0"/>
              <a:t>           </a:t>
            </a:r>
            <a:r>
              <a:rPr lang="en-US" sz="2500" dirty="0" smtClean="0"/>
              <a:t>p=(</a:t>
            </a:r>
            <a:r>
              <a:rPr lang="en-US" sz="2500" dirty="0" err="1" smtClean="0"/>
              <a:t>int</a:t>
            </a:r>
            <a:r>
              <a:rPr lang="en-US" sz="2500" dirty="0" smtClean="0"/>
              <a:t> *)</a:t>
            </a:r>
            <a:r>
              <a:rPr lang="en-US" sz="2500" dirty="0" err="1" smtClean="0"/>
              <a:t>malloc</a:t>
            </a:r>
            <a:r>
              <a:rPr lang="en-US" sz="2500" dirty="0" smtClean="0"/>
              <a:t>(50);</a:t>
            </a:r>
          </a:p>
          <a:p>
            <a:pPr>
              <a:buNone/>
            </a:pPr>
            <a:r>
              <a:rPr lang="en-US" sz="2500" b="1" dirty="0" smtClean="0"/>
              <a:t>	       ------------------------</a:t>
            </a:r>
          </a:p>
          <a:p>
            <a:pPr>
              <a:buNone/>
            </a:pPr>
            <a:r>
              <a:rPr lang="en-US" sz="2500" b="1" dirty="0" smtClean="0"/>
              <a:t>            ------------------------</a:t>
            </a:r>
          </a:p>
          <a:p>
            <a:pPr>
              <a:buNone/>
            </a:pPr>
            <a:r>
              <a:rPr lang="en-US" sz="2500" b="1" dirty="0" smtClean="0"/>
              <a:t>            ------------------------</a:t>
            </a:r>
          </a:p>
          <a:p>
            <a:pPr>
              <a:buNone/>
            </a:pPr>
            <a:r>
              <a:rPr lang="en-US" sz="2500" b="1" dirty="0" smtClean="0"/>
              <a:t>           </a:t>
            </a:r>
            <a:r>
              <a:rPr lang="en-US" sz="2500" dirty="0" smtClean="0"/>
              <a:t>p=</a:t>
            </a:r>
            <a:r>
              <a:rPr lang="en-US" sz="2500" dirty="0" err="1" smtClean="0"/>
              <a:t>realloc</a:t>
            </a:r>
            <a:r>
              <a:rPr lang="en-US" sz="2500" dirty="0" smtClean="0"/>
              <a:t>(p,100); //50 bytes is modified as 100 bytes.</a:t>
            </a:r>
          </a:p>
          <a:p>
            <a:pPr algn="just"/>
            <a:r>
              <a:rPr lang="en-US" sz="2500" b="1" dirty="0" smtClean="0"/>
              <a:t>free() function: </a:t>
            </a:r>
            <a:r>
              <a:rPr lang="en-US" sz="2500" dirty="0" smtClean="0"/>
              <a:t>It is used to release the memory space which is allocated using </a:t>
            </a:r>
            <a:r>
              <a:rPr lang="en-US" sz="2500" dirty="0" err="1" smtClean="0"/>
              <a:t>malloc</a:t>
            </a:r>
            <a:r>
              <a:rPr lang="en-US" sz="2500" dirty="0" smtClean="0"/>
              <a:t>() or </a:t>
            </a:r>
            <a:r>
              <a:rPr lang="en-US" sz="2500" dirty="0" err="1" smtClean="0"/>
              <a:t>calloc</a:t>
            </a:r>
            <a:r>
              <a:rPr lang="en-US" sz="2500" dirty="0" smtClean="0"/>
              <a:t>() function</a:t>
            </a:r>
          </a:p>
          <a:p>
            <a:pPr algn="just"/>
            <a:r>
              <a:rPr lang="en-US" sz="2500" b="1" dirty="0" smtClean="0"/>
              <a:t>Syntax:  </a:t>
            </a:r>
            <a:r>
              <a:rPr lang="en-US" sz="2500" dirty="0" smtClean="0"/>
              <a:t>free(</a:t>
            </a:r>
            <a:r>
              <a:rPr lang="en-US" sz="2500" dirty="0" err="1" smtClean="0"/>
              <a:t>ptr</a:t>
            </a:r>
            <a:r>
              <a:rPr lang="en-US" sz="2500" dirty="0" smtClean="0"/>
              <a:t>);</a:t>
            </a:r>
            <a:endParaRPr lang="en-US" sz="2500" b="1" dirty="0" smtClean="0"/>
          </a:p>
          <a:p>
            <a:pPr>
              <a:buNone/>
            </a:pPr>
            <a:endParaRPr lang="en-US" sz="25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String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71504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#include &lt;</a:t>
            </a:r>
            <a:r>
              <a:rPr lang="en-US" dirty="0" err="1" smtClean="0"/>
              <a:t>stdio.h</a:t>
            </a:r>
            <a:r>
              <a:rPr lang="en-US" dirty="0" smtClean="0"/>
              <a:t>&gt;  </a:t>
            </a:r>
          </a:p>
          <a:p>
            <a:r>
              <a:rPr lang="en-US" dirty="0" err="1" smtClean="0"/>
              <a:t>int</a:t>
            </a:r>
            <a:r>
              <a:rPr lang="en-US" dirty="0" smtClean="0"/>
              <a:t> </a:t>
            </a:r>
            <a:r>
              <a:rPr lang="en-US" dirty="0" err="1" smtClean="0"/>
              <a:t>stringcompare</a:t>
            </a:r>
            <a:r>
              <a:rPr lang="en-US" dirty="0" smtClean="0"/>
              <a:t>(char*,char*);  </a:t>
            </a:r>
          </a:p>
          <a:p>
            <a:r>
              <a:rPr lang="en-US" dirty="0" err="1" smtClean="0"/>
              <a:t>int</a:t>
            </a:r>
            <a:r>
              <a:rPr lang="en-US" dirty="0" smtClean="0"/>
              <a:t> main()  </a:t>
            </a:r>
          </a:p>
          <a:p>
            <a:r>
              <a:rPr lang="en-US" dirty="0" smtClean="0"/>
              <a:t>{  </a:t>
            </a:r>
          </a:p>
          <a:p>
            <a:r>
              <a:rPr lang="en-US" dirty="0" smtClean="0"/>
              <a:t>  char str1[20]; // declaration of char array  </a:t>
            </a:r>
          </a:p>
          <a:p>
            <a:r>
              <a:rPr lang="en-US" dirty="0" smtClean="0"/>
              <a:t>  char str2[20]; // declaration of char array  </a:t>
            </a:r>
          </a:p>
          <a:p>
            <a:r>
              <a:rPr lang="en-US" dirty="0" smtClean="0"/>
              <a:t>  </a:t>
            </a:r>
            <a:r>
              <a:rPr lang="en-US" dirty="0" err="1" smtClean="0"/>
              <a:t>printf</a:t>
            </a:r>
            <a:r>
              <a:rPr lang="en-US" dirty="0" smtClean="0"/>
              <a:t>("Enter the first string : ");  </a:t>
            </a:r>
          </a:p>
          <a:p>
            <a:r>
              <a:rPr lang="en-US" dirty="0" smtClean="0"/>
              <a:t>  </a:t>
            </a:r>
            <a:r>
              <a:rPr lang="en-US" dirty="0" err="1" smtClean="0"/>
              <a:t>scanf</a:t>
            </a:r>
            <a:r>
              <a:rPr lang="en-US" dirty="0" smtClean="0"/>
              <a:t>("%s",str1);  </a:t>
            </a:r>
          </a:p>
          <a:p>
            <a:r>
              <a:rPr lang="en-US" dirty="0" smtClean="0"/>
              <a:t>  </a:t>
            </a:r>
            <a:r>
              <a:rPr lang="en-US" dirty="0" err="1" smtClean="0"/>
              <a:t>printf</a:t>
            </a:r>
            <a:r>
              <a:rPr lang="en-US" dirty="0" smtClean="0"/>
              <a:t>("\</a:t>
            </a:r>
            <a:r>
              <a:rPr lang="en-US" dirty="0" err="1" smtClean="0"/>
              <a:t>nEnter</a:t>
            </a:r>
            <a:r>
              <a:rPr lang="en-US" dirty="0" smtClean="0"/>
              <a:t> the second string : ");  </a:t>
            </a:r>
          </a:p>
          <a:p>
            <a:r>
              <a:rPr lang="en-US" dirty="0" smtClean="0"/>
              <a:t>  </a:t>
            </a:r>
            <a:r>
              <a:rPr lang="en-US" dirty="0" err="1" smtClean="0"/>
              <a:t>scanf</a:t>
            </a:r>
            <a:r>
              <a:rPr lang="en-US" dirty="0" smtClean="0"/>
              <a:t>("%s",str2);  </a:t>
            </a:r>
          </a:p>
          <a:p>
            <a:r>
              <a:rPr lang="en-US" dirty="0" smtClean="0"/>
              <a:t>  </a:t>
            </a:r>
            <a:r>
              <a:rPr lang="en-US" dirty="0" err="1" smtClean="0"/>
              <a:t>int</a:t>
            </a:r>
            <a:r>
              <a:rPr lang="en-US" dirty="0" smtClean="0"/>
              <a:t> compare=</a:t>
            </a:r>
            <a:r>
              <a:rPr lang="en-US" dirty="0" err="1" smtClean="0"/>
              <a:t>stringcompare</a:t>
            </a:r>
            <a:r>
              <a:rPr lang="en-US" dirty="0" smtClean="0"/>
              <a:t>(str1,str2); // calling </a:t>
            </a:r>
            <a:r>
              <a:rPr lang="en-US" dirty="0" err="1" smtClean="0"/>
              <a:t>stringcompare</a:t>
            </a:r>
            <a:r>
              <a:rPr lang="en-US" dirty="0" smtClean="0"/>
              <a:t>() function.  </a:t>
            </a:r>
          </a:p>
          <a:p>
            <a:r>
              <a:rPr lang="en-US" dirty="0" smtClean="0"/>
              <a:t>  if(compare==0)  </a:t>
            </a:r>
          </a:p>
          <a:p>
            <a:r>
              <a:rPr lang="en-US" dirty="0" smtClean="0"/>
              <a:t>  </a:t>
            </a:r>
            <a:r>
              <a:rPr lang="en-US" dirty="0" err="1" smtClean="0"/>
              <a:t>printf</a:t>
            </a:r>
            <a:r>
              <a:rPr lang="en-US" dirty="0" smtClean="0"/>
              <a:t>("strings are equal");  </a:t>
            </a:r>
          </a:p>
          <a:p>
            <a:r>
              <a:rPr lang="en-US" dirty="0" smtClean="0"/>
              <a:t> else  </a:t>
            </a:r>
          </a:p>
          <a:p>
            <a:r>
              <a:rPr lang="en-US" dirty="0" smtClean="0"/>
              <a:t> </a:t>
            </a:r>
            <a:r>
              <a:rPr lang="en-US" dirty="0" err="1" smtClean="0"/>
              <a:t>printf</a:t>
            </a:r>
            <a:r>
              <a:rPr lang="en-US" dirty="0" smtClean="0"/>
              <a:t>("strings are not equal");  </a:t>
            </a:r>
          </a:p>
          <a:p>
            <a:r>
              <a:rPr lang="en-US" dirty="0" smtClean="0"/>
              <a:t>return 0;  </a:t>
            </a:r>
          </a:p>
          <a:p>
            <a:r>
              <a:rPr lang="en-US" dirty="0" smtClean="0"/>
              <a:t>}  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// Comparing both the strings using pointers  </a:t>
            </a:r>
          </a:p>
          <a:p>
            <a:r>
              <a:rPr lang="en-US" dirty="0" err="1" smtClean="0"/>
              <a:t>int</a:t>
            </a:r>
            <a:r>
              <a:rPr lang="en-US" dirty="0" smtClean="0"/>
              <a:t> </a:t>
            </a:r>
            <a:r>
              <a:rPr lang="en-US" dirty="0" err="1" smtClean="0"/>
              <a:t>stringcompare</a:t>
            </a:r>
            <a:r>
              <a:rPr lang="en-US" dirty="0" smtClean="0"/>
              <a:t>(char *</a:t>
            </a:r>
            <a:r>
              <a:rPr lang="en-US" dirty="0" err="1" smtClean="0"/>
              <a:t>a,char</a:t>
            </a:r>
            <a:r>
              <a:rPr lang="en-US" dirty="0" smtClean="0"/>
              <a:t> *b)  </a:t>
            </a:r>
          </a:p>
          <a:p>
            <a:r>
              <a:rPr lang="en-US" dirty="0" smtClean="0"/>
              <a:t>{  </a:t>
            </a:r>
          </a:p>
          <a:p>
            <a:r>
              <a:rPr lang="en-US" dirty="0" smtClean="0"/>
              <a:t>   </a:t>
            </a:r>
            <a:r>
              <a:rPr lang="en-US" dirty="0" err="1" smtClean="0"/>
              <a:t>int</a:t>
            </a:r>
            <a:r>
              <a:rPr lang="en-US" dirty="0" smtClean="0"/>
              <a:t> flag=0;  </a:t>
            </a:r>
          </a:p>
          <a:p>
            <a:r>
              <a:rPr lang="en-US" dirty="0" smtClean="0"/>
              <a:t>    while(*a!='\0' &amp;&amp; *b!='\0')  // while loop  </a:t>
            </a:r>
          </a:p>
          <a:p>
            <a:r>
              <a:rPr lang="en-US" dirty="0" smtClean="0"/>
              <a:t>    {  </a:t>
            </a:r>
          </a:p>
          <a:p>
            <a:r>
              <a:rPr lang="en-US" dirty="0" smtClean="0"/>
              <a:t>        if(*a!=*b)  </a:t>
            </a:r>
          </a:p>
          <a:p>
            <a:r>
              <a:rPr lang="en-US" dirty="0" smtClean="0"/>
              <a:t>        {  </a:t>
            </a:r>
          </a:p>
          <a:p>
            <a:r>
              <a:rPr lang="en-US" dirty="0" smtClean="0"/>
              <a:t>            flag=1;  </a:t>
            </a:r>
          </a:p>
          <a:p>
            <a:r>
              <a:rPr lang="en-US" dirty="0" smtClean="0"/>
              <a:t>        }  </a:t>
            </a:r>
          </a:p>
          <a:p>
            <a:r>
              <a:rPr lang="en-US" dirty="0" smtClean="0"/>
              <a:t>        a++;  </a:t>
            </a:r>
          </a:p>
          <a:p>
            <a:r>
              <a:rPr lang="en-US" dirty="0" smtClean="0"/>
              <a:t>        b++;  </a:t>
            </a:r>
          </a:p>
          <a:p>
            <a:r>
              <a:rPr lang="en-US" dirty="0" smtClean="0"/>
              <a:t>    }  </a:t>
            </a:r>
          </a:p>
          <a:p>
            <a:r>
              <a:rPr lang="en-US" dirty="0" smtClean="0"/>
              <a:t>      </a:t>
            </a:r>
          </a:p>
          <a:p>
            <a:r>
              <a:rPr lang="en-US" dirty="0" smtClean="0"/>
              <a:t>    if(flag==0)  </a:t>
            </a:r>
          </a:p>
          <a:p>
            <a:r>
              <a:rPr lang="en-US" dirty="0" smtClean="0"/>
              <a:t>    return 0;  </a:t>
            </a:r>
          </a:p>
          <a:p>
            <a:r>
              <a:rPr lang="en-US" dirty="0" smtClean="0"/>
              <a:t>    else  </a:t>
            </a:r>
          </a:p>
          <a:p>
            <a:r>
              <a:rPr lang="en-US" dirty="0" smtClean="0"/>
              <a:t>    return 1;  </a:t>
            </a:r>
          </a:p>
          <a:p>
            <a:r>
              <a:rPr lang="en-US" dirty="0" smtClean="0"/>
              <a:t>}  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028" name="Picture 4" descr="D:\Ameen\Center for Technology\Programming in C\c-program-to-compare-the-two-strings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3750" y="2590800"/>
            <a:ext cx="5565120" cy="37671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357982"/>
          </a:xfrm>
        </p:spPr>
        <p:txBody>
          <a:bodyPr>
            <a:noAutofit/>
          </a:bodyPr>
          <a:lstStyle/>
          <a:p>
            <a:r>
              <a:rPr lang="en-US" sz="1600" dirty="0" smtClean="0"/>
              <a:t>#include&lt;</a:t>
            </a:r>
            <a:r>
              <a:rPr lang="en-US" sz="1600" dirty="0" err="1" smtClean="0"/>
              <a:t>stdio.h</a:t>
            </a:r>
            <a:r>
              <a:rPr lang="en-US" sz="1600" dirty="0" smtClean="0"/>
              <a:t>&gt; //Ascending order using pointers</a:t>
            </a:r>
            <a:br>
              <a:rPr lang="en-US" sz="1600" dirty="0" smtClean="0"/>
            </a:br>
            <a:r>
              <a:rPr lang="en-US" sz="1600" dirty="0" smtClean="0"/>
              <a:t>#include&lt;</a:t>
            </a:r>
            <a:r>
              <a:rPr lang="en-US" sz="1600" dirty="0" err="1" smtClean="0"/>
              <a:t>stdlib.h</a:t>
            </a:r>
            <a:r>
              <a:rPr lang="en-US" sz="1600" dirty="0" smtClean="0"/>
              <a:t>&gt;</a:t>
            </a:r>
            <a:br>
              <a:rPr lang="en-US" sz="1600" dirty="0" smtClean="0"/>
            </a:br>
            <a:r>
              <a:rPr lang="en-US" sz="1600" dirty="0" err="1" smtClean="0"/>
              <a:t>int</a:t>
            </a:r>
            <a:r>
              <a:rPr lang="en-US" sz="1600" dirty="0" smtClean="0"/>
              <a:t> main()</a:t>
            </a:r>
            <a:br>
              <a:rPr lang="en-US" sz="1600" dirty="0" smtClean="0"/>
            </a:br>
            <a:r>
              <a:rPr lang="en-US" sz="1600" dirty="0" smtClean="0"/>
              <a:t>{</a:t>
            </a:r>
            <a:br>
              <a:rPr lang="en-US" sz="1600" dirty="0" smtClean="0"/>
            </a:br>
            <a:r>
              <a:rPr lang="en-US" sz="1600" dirty="0" smtClean="0"/>
              <a:t>      </a:t>
            </a:r>
            <a:r>
              <a:rPr lang="en-US" sz="1600" dirty="0" err="1" smtClean="0"/>
              <a:t>int</a:t>
            </a:r>
            <a:r>
              <a:rPr lang="en-US" sz="1600" dirty="0" smtClean="0"/>
              <a:t> *</a:t>
            </a:r>
            <a:r>
              <a:rPr lang="en-US" sz="1600" dirty="0" err="1" smtClean="0"/>
              <a:t>a,n,i,j,t</a:t>
            </a:r>
            <a:r>
              <a:rPr lang="en-US" sz="1600" dirty="0" smtClean="0"/>
              <a:t>;</a:t>
            </a:r>
            <a:br>
              <a:rPr lang="en-US" sz="1600" dirty="0" smtClean="0"/>
            </a:br>
            <a:r>
              <a:rPr lang="en-US" sz="1600" dirty="0" smtClean="0"/>
              <a:t>      </a:t>
            </a:r>
            <a:r>
              <a:rPr lang="en-US" sz="1600" dirty="0" err="1" smtClean="0"/>
              <a:t>printf</a:t>
            </a:r>
            <a:r>
              <a:rPr lang="en-US" sz="1600" dirty="0" smtClean="0"/>
              <a:t>("How many numbers you want to be sorted: ");</a:t>
            </a:r>
            <a:br>
              <a:rPr lang="en-US" sz="1600" dirty="0" smtClean="0"/>
            </a:br>
            <a:r>
              <a:rPr lang="en-US" sz="1600" dirty="0" smtClean="0"/>
              <a:t>      </a:t>
            </a:r>
            <a:r>
              <a:rPr lang="en-US" sz="1600" dirty="0" err="1" smtClean="0"/>
              <a:t>scanf</a:t>
            </a:r>
            <a:r>
              <a:rPr lang="en-US" sz="1600" dirty="0" smtClean="0"/>
              <a:t>("%</a:t>
            </a:r>
            <a:r>
              <a:rPr lang="en-US" sz="1600" dirty="0" err="1" smtClean="0"/>
              <a:t>d",&amp;n</a:t>
            </a:r>
            <a:r>
              <a:rPr lang="en-US" sz="1600" dirty="0" smtClean="0"/>
              <a:t>);</a:t>
            </a:r>
            <a:br>
              <a:rPr lang="en-US" sz="1600" dirty="0" smtClean="0"/>
            </a:br>
            <a:r>
              <a:rPr lang="en-US" sz="1600" dirty="0" smtClean="0"/>
              <a:t>      a=(</a:t>
            </a:r>
            <a:r>
              <a:rPr lang="en-US" sz="1600" dirty="0" err="1" smtClean="0"/>
              <a:t>int</a:t>
            </a:r>
            <a:r>
              <a:rPr lang="en-US" sz="1600" dirty="0" smtClean="0"/>
              <a:t> *)</a:t>
            </a:r>
            <a:r>
              <a:rPr lang="en-US" sz="1600" dirty="0" err="1" smtClean="0"/>
              <a:t>malloc</a:t>
            </a:r>
            <a:r>
              <a:rPr lang="en-US" sz="1600" dirty="0" smtClean="0"/>
              <a:t>(n *</a:t>
            </a:r>
            <a:r>
              <a:rPr lang="en-US" sz="1600" dirty="0" err="1" smtClean="0"/>
              <a:t>sizeof</a:t>
            </a:r>
            <a:r>
              <a:rPr lang="en-US" sz="1600" dirty="0" smtClean="0"/>
              <a:t>(</a:t>
            </a:r>
            <a:r>
              <a:rPr lang="en-US" sz="1600" dirty="0" err="1" smtClean="0"/>
              <a:t>int</a:t>
            </a:r>
            <a:r>
              <a:rPr lang="en-US" sz="1600" dirty="0" smtClean="0"/>
              <a:t>));</a:t>
            </a:r>
            <a:br>
              <a:rPr lang="en-US" sz="1600" dirty="0" smtClean="0"/>
            </a:br>
            <a:r>
              <a:rPr lang="en-US" sz="1600" dirty="0" smtClean="0"/>
              <a:t>      </a:t>
            </a:r>
            <a:r>
              <a:rPr lang="en-US" sz="1600" dirty="0" err="1" smtClean="0"/>
              <a:t>printf</a:t>
            </a:r>
            <a:r>
              <a:rPr lang="en-US" sz="1600" dirty="0" smtClean="0"/>
              <a:t>("\</a:t>
            </a:r>
            <a:r>
              <a:rPr lang="en-US" sz="1600" dirty="0" err="1" smtClean="0"/>
              <a:t>nEnter</a:t>
            </a:r>
            <a:r>
              <a:rPr lang="en-US" sz="1600" dirty="0" smtClean="0"/>
              <a:t> %d Numbers: \n\</a:t>
            </a:r>
            <a:r>
              <a:rPr lang="en-US" sz="1600" dirty="0" err="1" smtClean="0"/>
              <a:t>n",n</a:t>
            </a:r>
            <a:r>
              <a:rPr lang="en-US" sz="1600" dirty="0" smtClean="0"/>
              <a:t>);</a:t>
            </a:r>
            <a:br>
              <a:rPr lang="en-US" sz="1600" dirty="0" smtClean="0"/>
            </a:br>
            <a:r>
              <a:rPr lang="en-US" sz="1600" dirty="0" smtClean="0"/>
              <a:t>      for(</a:t>
            </a:r>
            <a:r>
              <a:rPr lang="en-US" sz="1600" dirty="0" err="1" smtClean="0"/>
              <a:t>i</a:t>
            </a:r>
            <a:r>
              <a:rPr lang="en-US" sz="1600" dirty="0" smtClean="0"/>
              <a:t>=0;i&lt;=n-1;i++)</a:t>
            </a:r>
            <a:br>
              <a:rPr lang="en-US" sz="1600" dirty="0" smtClean="0"/>
            </a:br>
            <a:r>
              <a:rPr lang="en-US" sz="1600" dirty="0" smtClean="0"/>
              <a:t>      {</a:t>
            </a:r>
            <a:br>
              <a:rPr lang="en-US" sz="1600" dirty="0" smtClean="0"/>
            </a:br>
            <a:r>
              <a:rPr lang="en-US" sz="1600" dirty="0" smtClean="0"/>
              <a:t>            </a:t>
            </a:r>
            <a:r>
              <a:rPr lang="en-US" sz="1600" dirty="0" err="1" smtClean="0"/>
              <a:t>scanf</a:t>
            </a:r>
            <a:r>
              <a:rPr lang="en-US" sz="1600" dirty="0" smtClean="0"/>
              <a:t>("%d", (</a:t>
            </a:r>
            <a:r>
              <a:rPr lang="en-US" sz="1600" dirty="0" err="1" smtClean="0"/>
              <a:t>a+i</a:t>
            </a:r>
            <a:r>
              <a:rPr lang="en-US" sz="1600" dirty="0" smtClean="0"/>
              <a:t>));</a:t>
            </a:r>
            <a:br>
              <a:rPr lang="en-US" sz="1600" dirty="0" smtClean="0"/>
            </a:br>
            <a:r>
              <a:rPr lang="en-US" sz="1600" dirty="0" smtClean="0"/>
              <a:t>      }</a:t>
            </a:r>
            <a:br>
              <a:rPr lang="en-US" sz="1600" dirty="0" smtClean="0"/>
            </a:br>
            <a:r>
              <a:rPr lang="en-US" sz="1600" dirty="0" smtClean="0"/>
              <a:t>      for(</a:t>
            </a:r>
            <a:r>
              <a:rPr lang="en-US" sz="1600" dirty="0" err="1" smtClean="0"/>
              <a:t>i</a:t>
            </a:r>
            <a:r>
              <a:rPr lang="en-US" sz="1600" dirty="0" smtClean="0"/>
              <a:t>=0;i&lt;</a:t>
            </a:r>
            <a:r>
              <a:rPr lang="en-US" sz="1600" dirty="0" err="1" smtClean="0"/>
              <a:t>n;i</a:t>
            </a:r>
            <a:r>
              <a:rPr lang="en-US" sz="1600" dirty="0" smtClean="0"/>
              <a:t>++)</a:t>
            </a:r>
            <a:br>
              <a:rPr lang="en-US" sz="1600" dirty="0" smtClean="0"/>
            </a:br>
            <a:r>
              <a:rPr lang="en-US" sz="1600" dirty="0" smtClean="0"/>
              <a:t>      {</a:t>
            </a:r>
            <a:br>
              <a:rPr lang="en-US" sz="1600" dirty="0" smtClean="0"/>
            </a:br>
            <a:r>
              <a:rPr lang="en-US" sz="1600" dirty="0" smtClean="0"/>
              <a:t>            for(j=0;j&lt;=</a:t>
            </a:r>
            <a:r>
              <a:rPr lang="en-US" sz="1600" dirty="0" err="1" smtClean="0"/>
              <a:t>i;j</a:t>
            </a:r>
            <a:r>
              <a:rPr lang="en-US" sz="1600" dirty="0" smtClean="0"/>
              <a:t>++)</a:t>
            </a:r>
            <a:br>
              <a:rPr lang="en-US" sz="1600" dirty="0" smtClean="0"/>
            </a:br>
            <a:r>
              <a:rPr lang="en-US" sz="1600" dirty="0" smtClean="0"/>
              <a:t>            {</a:t>
            </a:r>
            <a:br>
              <a:rPr lang="en-US" sz="1600" dirty="0" smtClean="0"/>
            </a:br>
            <a:r>
              <a:rPr lang="en-US" sz="1600" dirty="0" smtClean="0"/>
              <a:t>                  if(*(</a:t>
            </a:r>
            <a:r>
              <a:rPr lang="en-US" sz="1600" dirty="0" err="1" smtClean="0"/>
              <a:t>a+i</a:t>
            </a:r>
            <a:r>
              <a:rPr lang="en-US" sz="1600" dirty="0" smtClean="0"/>
              <a:t>)&lt;*(</a:t>
            </a:r>
            <a:r>
              <a:rPr lang="en-US" sz="1600" dirty="0" err="1" smtClean="0"/>
              <a:t>a+j</a:t>
            </a:r>
            <a:r>
              <a:rPr lang="en-US" sz="1600" dirty="0" smtClean="0"/>
              <a:t>))</a:t>
            </a:r>
            <a:br>
              <a:rPr lang="en-US" sz="1600" dirty="0" smtClean="0"/>
            </a:br>
            <a:r>
              <a:rPr lang="en-US" sz="1600" dirty="0" smtClean="0"/>
              <a:t>                  {</a:t>
            </a:r>
            <a:br>
              <a:rPr lang="en-US" sz="1600" dirty="0" smtClean="0"/>
            </a:br>
            <a:r>
              <a:rPr lang="en-US" sz="1600" dirty="0" smtClean="0"/>
              <a:t>                        t=*(</a:t>
            </a:r>
            <a:r>
              <a:rPr lang="en-US" sz="1600" dirty="0" err="1" smtClean="0"/>
              <a:t>a+i</a:t>
            </a:r>
            <a:r>
              <a:rPr lang="en-US" sz="1600" dirty="0" smtClean="0"/>
              <a:t>);</a:t>
            </a:r>
            <a:br>
              <a:rPr lang="en-US" sz="1600" dirty="0" smtClean="0"/>
            </a:br>
            <a:r>
              <a:rPr lang="en-US" sz="1600" dirty="0" smtClean="0"/>
              <a:t>                        *(</a:t>
            </a:r>
            <a:r>
              <a:rPr lang="en-US" sz="1600" dirty="0" err="1" smtClean="0"/>
              <a:t>a+i</a:t>
            </a:r>
            <a:r>
              <a:rPr lang="en-US" sz="1600" dirty="0" smtClean="0"/>
              <a:t>)=*(</a:t>
            </a:r>
            <a:r>
              <a:rPr lang="en-US" sz="1600" dirty="0" err="1" smtClean="0"/>
              <a:t>a+j</a:t>
            </a:r>
            <a:r>
              <a:rPr lang="en-US" sz="1600" dirty="0" smtClean="0"/>
              <a:t>);</a:t>
            </a:r>
            <a:br>
              <a:rPr lang="en-US" sz="1600" dirty="0" smtClean="0"/>
            </a:br>
            <a:r>
              <a:rPr lang="en-US" sz="1600" dirty="0" smtClean="0"/>
              <a:t>                        *(</a:t>
            </a:r>
            <a:r>
              <a:rPr lang="en-US" sz="1600" dirty="0" err="1" smtClean="0"/>
              <a:t>a+j</a:t>
            </a:r>
            <a:r>
              <a:rPr lang="en-US" sz="1600" dirty="0" smtClean="0"/>
              <a:t>)=t;</a:t>
            </a:r>
            <a:br>
              <a:rPr lang="en-US" sz="1600" dirty="0" smtClean="0"/>
            </a:br>
            <a:r>
              <a:rPr lang="en-US" sz="1600" dirty="0" smtClean="0"/>
              <a:t>                  }</a:t>
            </a:r>
            <a:br>
              <a:rPr lang="en-US" sz="1600" dirty="0" smtClean="0"/>
            </a:br>
            <a:r>
              <a:rPr lang="en-US" sz="1600" dirty="0" smtClean="0"/>
              <a:t>            }</a:t>
            </a:r>
            <a:br>
              <a:rPr lang="en-US" sz="1600" dirty="0" smtClean="0"/>
            </a:br>
            <a:r>
              <a:rPr lang="en-US" sz="1600" dirty="0" smtClean="0"/>
              <a:t>      }</a:t>
            </a:r>
            <a:br>
              <a:rPr lang="en-US" sz="1600" dirty="0" smtClean="0"/>
            </a:br>
            <a:r>
              <a:rPr lang="en-US" sz="1600" dirty="0" smtClean="0"/>
              <a:t>      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026" name="Picture 2" descr="D:\Ameen\Center for Technology\Programming in C\sort-no-ascending-order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2571744"/>
            <a:ext cx="4857784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en-US" b="1" dirty="0" smtClean="0"/>
              <a:t>POINTER ARITHMETIC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Arithmetic operation supported pointers are</a:t>
            </a:r>
          </a:p>
          <a:p>
            <a:pPr lvl="1"/>
            <a:r>
              <a:rPr lang="en-US" dirty="0" smtClean="0"/>
              <a:t>Increment</a:t>
            </a:r>
          </a:p>
          <a:p>
            <a:pPr lvl="1"/>
            <a:r>
              <a:rPr lang="en-US" dirty="0" smtClean="0"/>
              <a:t>Decrement</a:t>
            </a:r>
          </a:p>
          <a:p>
            <a:pPr lvl="1"/>
            <a:r>
              <a:rPr lang="en-US" dirty="0" smtClean="0"/>
              <a:t>Adding integer value with pointer</a:t>
            </a:r>
          </a:p>
          <a:p>
            <a:pPr lvl="1"/>
            <a:r>
              <a:rPr lang="en-US" dirty="0" smtClean="0"/>
              <a:t>Subtracting integer value with pointer</a:t>
            </a:r>
          </a:p>
          <a:p>
            <a:r>
              <a:rPr lang="en-US" dirty="0" smtClean="0"/>
              <a:t>The following arithmetic operations are not allowed with pointers</a:t>
            </a:r>
          </a:p>
          <a:p>
            <a:pPr lvl="1"/>
            <a:r>
              <a:rPr lang="en-US" dirty="0" smtClean="0"/>
              <a:t>Multiplication</a:t>
            </a:r>
          </a:p>
          <a:p>
            <a:pPr lvl="1"/>
            <a:r>
              <a:rPr lang="en-US" dirty="0" smtClean="0"/>
              <a:t>Division</a:t>
            </a:r>
          </a:p>
          <a:p>
            <a:pPr lvl="1"/>
            <a:r>
              <a:rPr lang="en-US" dirty="0" smtClean="0"/>
              <a:t>Add or subtract float/double with pointers…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6572296"/>
          </a:xfrm>
        </p:spPr>
        <p:txBody>
          <a:bodyPr/>
          <a:lstStyle/>
          <a:p>
            <a:r>
              <a:rPr lang="en-US" b="1" dirty="0" smtClean="0"/>
              <a:t>Increment: </a:t>
            </a:r>
            <a:endParaRPr lang="en-US" dirty="0" smtClean="0"/>
          </a:p>
          <a:p>
            <a:pPr lvl="1">
              <a:buNone/>
            </a:pPr>
            <a:r>
              <a:rPr lang="en-US" dirty="0" err="1" smtClean="0"/>
              <a:t>int</a:t>
            </a:r>
            <a:r>
              <a:rPr lang="en-US" dirty="0" smtClean="0"/>
              <a:t> x, *p;</a:t>
            </a:r>
          </a:p>
          <a:p>
            <a:pPr lvl="1">
              <a:buNone/>
            </a:pPr>
            <a:r>
              <a:rPr lang="en-US" dirty="0" smtClean="0"/>
              <a:t>p=&amp;x;</a:t>
            </a:r>
          </a:p>
          <a:p>
            <a:pPr lvl="1">
              <a:buNone/>
            </a:pPr>
            <a:r>
              <a:rPr lang="en-US" dirty="0" smtClean="0"/>
              <a:t>p++;</a:t>
            </a:r>
          </a:p>
          <a:p>
            <a:pPr algn="just"/>
            <a:r>
              <a:rPr lang="en-US" dirty="0" smtClean="0"/>
              <a:t>p++ will not add 1 to p, but add size of that data type with p, which is pointed by the pointer</a:t>
            </a:r>
          </a:p>
          <a:p>
            <a:pPr algn="just"/>
            <a:r>
              <a:rPr lang="en-US" dirty="0" smtClean="0"/>
              <a:t>If p is 1000(</a:t>
            </a:r>
            <a:r>
              <a:rPr lang="en-US" dirty="0" err="1" smtClean="0"/>
              <a:t>Addr</a:t>
            </a:r>
            <a:r>
              <a:rPr lang="en-US" dirty="0" smtClean="0"/>
              <a:t> of x) after the statement p=&amp;x, then after p++, p will be 1002, because the size of x is 2 bytes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6572296"/>
          </a:xfrm>
        </p:spPr>
        <p:txBody>
          <a:bodyPr/>
          <a:lstStyle/>
          <a:p>
            <a:r>
              <a:rPr lang="en-US" b="1" dirty="0" smtClean="0"/>
              <a:t>Decrement: </a:t>
            </a:r>
            <a:endParaRPr lang="en-US" dirty="0" smtClean="0"/>
          </a:p>
          <a:p>
            <a:pPr lvl="1">
              <a:buNone/>
            </a:pPr>
            <a:r>
              <a:rPr lang="en-US" dirty="0" err="1" smtClean="0"/>
              <a:t>int</a:t>
            </a:r>
            <a:r>
              <a:rPr lang="en-US" dirty="0" smtClean="0"/>
              <a:t> x, *p1,*p2,*p3;</a:t>
            </a:r>
          </a:p>
          <a:p>
            <a:pPr lvl="1">
              <a:buNone/>
            </a:pPr>
            <a:r>
              <a:rPr lang="en-US" dirty="0" smtClean="0"/>
              <a:t>p1=&amp;x;</a:t>
            </a:r>
          </a:p>
          <a:p>
            <a:pPr lvl="1">
              <a:buNone/>
            </a:pPr>
            <a:r>
              <a:rPr lang="en-US" dirty="0" smtClean="0"/>
              <a:t>p2=p1--;</a:t>
            </a:r>
          </a:p>
          <a:p>
            <a:pPr lvl="1">
              <a:buNone/>
            </a:pPr>
            <a:r>
              <a:rPr lang="en-US" dirty="0" smtClean="0"/>
              <a:t>p3=p1--;</a:t>
            </a:r>
          </a:p>
          <a:p>
            <a:pPr algn="just"/>
            <a:r>
              <a:rPr lang="en-US" dirty="0" smtClean="0"/>
              <a:t>p1-- will not decrement 1 to p1, but subtract the size of that data type with p1, which is pointed by the pointer</a:t>
            </a:r>
          </a:p>
          <a:p>
            <a:pPr algn="just"/>
            <a:r>
              <a:rPr lang="en-US" dirty="0" smtClean="0"/>
              <a:t>If p1 is 1000(</a:t>
            </a:r>
            <a:r>
              <a:rPr lang="en-US" dirty="0" err="1" smtClean="0"/>
              <a:t>Addr</a:t>
            </a:r>
            <a:r>
              <a:rPr lang="en-US" dirty="0" smtClean="0"/>
              <a:t> of x) after the statement p1=&amp;x then:</a:t>
            </a:r>
          </a:p>
          <a:p>
            <a:pPr algn="just"/>
            <a:r>
              <a:rPr lang="en-US" dirty="0" smtClean="0"/>
              <a:t>After the statement p2=p1--, p2=998</a:t>
            </a:r>
          </a:p>
          <a:p>
            <a:pPr algn="just"/>
            <a:r>
              <a:rPr lang="en-US" dirty="0" smtClean="0"/>
              <a:t>After the statement p3=p1--, p3=996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/>
          </p:cNvSpPr>
          <p:nvPr>
            <p:ph type="title"/>
          </p:nvPr>
        </p:nvSpPr>
        <p:spPr>
          <a:xfrm>
            <a:off x="457200" y="-71462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Pointers</a:t>
            </a:r>
          </a:p>
        </p:txBody>
      </p:sp>
      <p:sp>
        <p:nvSpPr>
          <p:cNvPr id="130051" name="Rectangle 3"/>
          <p:cNvSpPr>
            <a:spLocks noGrp="1"/>
          </p:cNvSpPr>
          <p:nvPr>
            <p:ph type="body" idx="1"/>
          </p:nvPr>
        </p:nvSpPr>
        <p:spPr>
          <a:xfrm>
            <a:off x="457200" y="903301"/>
            <a:ext cx="8229600" cy="5740409"/>
          </a:xfrm>
        </p:spPr>
        <p:txBody>
          <a:bodyPr/>
          <a:lstStyle/>
          <a:p>
            <a:pPr eaLnBrk="1" hangingPunct="1"/>
            <a:r>
              <a:rPr lang="en-US" dirty="0" smtClean="0"/>
              <a:t>Pointer is a variable that contains the memory address of another variable.</a:t>
            </a:r>
          </a:p>
          <a:p>
            <a:pPr eaLnBrk="1" hangingPunct="1"/>
            <a:r>
              <a:rPr lang="en-US" b="1" dirty="0" smtClean="0"/>
              <a:t>Advantages:</a:t>
            </a:r>
          </a:p>
          <a:p>
            <a:pPr lvl="1"/>
            <a:r>
              <a:rPr lang="en-US" sz="3200" dirty="0" smtClean="0"/>
              <a:t>It supports dynamic memory allocation and reallocation of memory segments.</a:t>
            </a:r>
          </a:p>
          <a:p>
            <a:pPr lvl="1"/>
            <a:r>
              <a:rPr lang="en-US" sz="3200" dirty="0" smtClean="0"/>
              <a:t>Variables can be swapped without physically moving them</a:t>
            </a:r>
          </a:p>
          <a:p>
            <a:pPr lvl="1"/>
            <a:r>
              <a:rPr lang="en-US" sz="3200" dirty="0" smtClean="0"/>
              <a:t>It reduces the length and complexity of the program</a:t>
            </a:r>
          </a:p>
          <a:p>
            <a:pPr lvl="1"/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700092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dirty="0" smtClean="0"/>
              <a:t>#include&lt;</a:t>
            </a:r>
            <a:r>
              <a:rPr lang="en-US" sz="2400" dirty="0" err="1" smtClean="0"/>
              <a:t>stdio.h</a:t>
            </a:r>
            <a:r>
              <a:rPr lang="en-US" sz="2400" dirty="0" smtClean="0"/>
              <a:t>&gt;</a:t>
            </a:r>
          </a:p>
          <a:p>
            <a:pPr>
              <a:buNone/>
            </a:pPr>
            <a:r>
              <a:rPr lang="en-US" sz="2400" dirty="0" smtClean="0"/>
              <a:t>#include&lt;</a:t>
            </a:r>
            <a:r>
              <a:rPr lang="en-US" sz="2400" dirty="0" err="1" smtClean="0"/>
              <a:t>conio.h</a:t>
            </a:r>
            <a:r>
              <a:rPr lang="en-US" sz="2400" dirty="0" smtClean="0"/>
              <a:t>&gt;</a:t>
            </a:r>
          </a:p>
          <a:p>
            <a:pPr>
              <a:buNone/>
            </a:pPr>
            <a:r>
              <a:rPr lang="en-US" sz="2400" dirty="0" smtClean="0"/>
              <a:t>void main()</a:t>
            </a:r>
          </a:p>
          <a:p>
            <a:pPr>
              <a:buNone/>
            </a:pPr>
            <a:r>
              <a:rPr lang="en-US" sz="2400" dirty="0" smtClean="0"/>
              <a:t>{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int</a:t>
            </a:r>
            <a:r>
              <a:rPr lang="en-US" sz="2400" dirty="0" smtClean="0"/>
              <a:t> x=100;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int</a:t>
            </a:r>
            <a:r>
              <a:rPr lang="en-US" sz="2400" dirty="0" smtClean="0"/>
              <a:t> *</a:t>
            </a:r>
            <a:r>
              <a:rPr lang="en-US" sz="2400" dirty="0" err="1" smtClean="0"/>
              <a:t>ptr</a:t>
            </a:r>
            <a:r>
              <a:rPr lang="en-US" sz="2400" dirty="0" smtClean="0"/>
              <a:t>;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ptr</a:t>
            </a:r>
            <a:r>
              <a:rPr lang="en-US" sz="2400" dirty="0" smtClean="0"/>
              <a:t>=&amp;x;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clrscr</a:t>
            </a:r>
            <a:r>
              <a:rPr lang="en-US" sz="2400" dirty="0" smtClean="0"/>
              <a:t>();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printf</a:t>
            </a:r>
            <a:r>
              <a:rPr lang="en-US" sz="2400" dirty="0" smtClean="0"/>
              <a:t>(“Address of x before increment = %</a:t>
            </a:r>
            <a:r>
              <a:rPr lang="en-US" sz="2400" dirty="0" err="1" smtClean="0"/>
              <a:t>u”,ptr</a:t>
            </a:r>
            <a:r>
              <a:rPr lang="en-US" sz="2400" dirty="0" smtClean="0"/>
              <a:t>);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ptr</a:t>
            </a:r>
            <a:r>
              <a:rPr lang="en-US" sz="2400" dirty="0" smtClean="0"/>
              <a:t>++;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printf</a:t>
            </a:r>
            <a:r>
              <a:rPr lang="en-US" sz="2400" dirty="0" smtClean="0"/>
              <a:t> (“Address of x after increment = %</a:t>
            </a:r>
            <a:r>
              <a:rPr lang="en-US" sz="2400" dirty="0" err="1" smtClean="0"/>
              <a:t>u”,ptr</a:t>
            </a:r>
            <a:r>
              <a:rPr lang="en-US" sz="2400" dirty="0" smtClean="0"/>
              <a:t>);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printf</a:t>
            </a:r>
            <a:r>
              <a:rPr lang="en-US" sz="2400" dirty="0" smtClean="0"/>
              <a:t> (“Address of x before decrement = %</a:t>
            </a:r>
            <a:r>
              <a:rPr lang="en-US" sz="2400" dirty="0" err="1" smtClean="0"/>
              <a:t>u”,ptr</a:t>
            </a:r>
            <a:r>
              <a:rPr lang="en-US" sz="2400" dirty="0" smtClean="0"/>
              <a:t>);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ptr</a:t>
            </a:r>
            <a:r>
              <a:rPr lang="en-US" sz="2400" dirty="0" smtClean="0"/>
              <a:t>--;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printf</a:t>
            </a:r>
            <a:r>
              <a:rPr lang="en-US" sz="2400" dirty="0" smtClean="0"/>
              <a:t>(“Address of x after decrement = %</a:t>
            </a:r>
            <a:r>
              <a:rPr lang="en-US" sz="2400" dirty="0" err="1" smtClean="0"/>
              <a:t>u”,ptr</a:t>
            </a:r>
            <a:r>
              <a:rPr lang="en-US" sz="2400" dirty="0" smtClean="0"/>
              <a:t>);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getch</a:t>
            </a:r>
            <a:r>
              <a:rPr lang="en-US" sz="2400" dirty="0" smtClean="0"/>
              <a:t>();</a:t>
            </a:r>
          </a:p>
          <a:p>
            <a:pPr>
              <a:buNone/>
            </a:pPr>
            <a:r>
              <a:rPr lang="en-US" sz="2400" dirty="0" smtClean="0"/>
              <a:t>}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Noornilo</a:t>
            </a:r>
            <a:r>
              <a:rPr lang="en-US" dirty="0" smtClean="0"/>
              <a:t> </a:t>
            </a:r>
            <a:r>
              <a:rPr lang="en-US" dirty="0" err="1" smtClean="0"/>
              <a:t>Nafees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71802" y="500042"/>
            <a:ext cx="5572164" cy="14773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//Program to display the memory address of a variable using pointers, before and after increment and decrement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7000924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Adding integer value with pointer: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int</a:t>
            </a:r>
            <a:r>
              <a:rPr lang="en-US" sz="2400" dirty="0" smtClean="0"/>
              <a:t> *</a:t>
            </a:r>
            <a:r>
              <a:rPr lang="en-US" sz="2400" dirty="0" err="1" smtClean="0"/>
              <a:t>p,x</a:t>
            </a:r>
            <a:r>
              <a:rPr lang="en-US" sz="2400" dirty="0" smtClean="0"/>
              <a:t>;</a:t>
            </a:r>
          </a:p>
          <a:p>
            <a:pPr>
              <a:buNone/>
            </a:pPr>
            <a:r>
              <a:rPr lang="en-US" sz="2400" dirty="0" smtClean="0"/>
              <a:t>	x=10;</a:t>
            </a:r>
          </a:p>
          <a:p>
            <a:pPr>
              <a:buNone/>
            </a:pPr>
            <a:r>
              <a:rPr lang="en-US" sz="2400" dirty="0" smtClean="0"/>
              <a:t>	p=&amp;x;</a:t>
            </a:r>
          </a:p>
          <a:p>
            <a:pPr>
              <a:buNone/>
            </a:pPr>
            <a:r>
              <a:rPr lang="en-US" sz="2400" dirty="0" smtClean="0"/>
              <a:t>	p=p+7;</a:t>
            </a:r>
          </a:p>
          <a:p>
            <a:r>
              <a:rPr lang="en-US" sz="2400" dirty="0" smtClean="0"/>
              <a:t>If p is 1000(</a:t>
            </a:r>
            <a:r>
              <a:rPr lang="en-US" sz="2400" dirty="0" err="1" smtClean="0"/>
              <a:t>Addr</a:t>
            </a:r>
            <a:r>
              <a:rPr lang="en-US" sz="2400" dirty="0" smtClean="0"/>
              <a:t> of x), then after the statement p=p+7, p will be 1014.</a:t>
            </a:r>
          </a:p>
          <a:p>
            <a:r>
              <a:rPr lang="en-US" sz="2400" b="1" dirty="0" smtClean="0"/>
              <a:t>Subtracting integer value with pointer: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int</a:t>
            </a:r>
            <a:r>
              <a:rPr lang="en-US" sz="2400" dirty="0" smtClean="0"/>
              <a:t> *</a:t>
            </a:r>
            <a:r>
              <a:rPr lang="en-US" sz="2400" dirty="0" err="1" smtClean="0"/>
              <a:t>p,x</a:t>
            </a:r>
            <a:r>
              <a:rPr lang="en-US" sz="2400" dirty="0" smtClean="0"/>
              <a:t>;</a:t>
            </a:r>
          </a:p>
          <a:p>
            <a:pPr>
              <a:buNone/>
            </a:pPr>
            <a:r>
              <a:rPr lang="en-US" sz="2400" dirty="0" smtClean="0"/>
              <a:t>	x=10;</a:t>
            </a:r>
          </a:p>
          <a:p>
            <a:pPr>
              <a:buNone/>
            </a:pPr>
            <a:r>
              <a:rPr lang="en-US" sz="2400" dirty="0" smtClean="0"/>
              <a:t>	p=&amp;x;</a:t>
            </a:r>
          </a:p>
          <a:p>
            <a:pPr>
              <a:buNone/>
            </a:pPr>
            <a:r>
              <a:rPr lang="en-US" sz="2400" dirty="0" smtClean="0"/>
              <a:t>	p=p-7;</a:t>
            </a:r>
          </a:p>
          <a:p>
            <a:r>
              <a:rPr lang="en-US" sz="2400" dirty="0" smtClean="0"/>
              <a:t>If p is 1000(</a:t>
            </a:r>
            <a:r>
              <a:rPr lang="en-US" sz="2400" dirty="0" err="1" smtClean="0"/>
              <a:t>Addr</a:t>
            </a:r>
            <a:r>
              <a:rPr lang="en-US" sz="2400" dirty="0" smtClean="0"/>
              <a:t> of x), then after the statement p=p-7, p will be 986.</a:t>
            </a:r>
          </a:p>
          <a:p>
            <a:pPr>
              <a:buNone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Noornilo</a:t>
            </a:r>
            <a:r>
              <a:rPr lang="en-US" dirty="0" smtClean="0"/>
              <a:t> </a:t>
            </a:r>
            <a:r>
              <a:rPr lang="en-US" dirty="0" err="1" smtClean="0"/>
              <a:t>Nafees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70009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#include&lt;</a:t>
            </a:r>
            <a:r>
              <a:rPr lang="en-US" sz="2400" dirty="0" err="1" smtClean="0"/>
              <a:t>stdio.h</a:t>
            </a:r>
            <a:r>
              <a:rPr lang="en-US" sz="2400" dirty="0" smtClean="0"/>
              <a:t>&gt;</a:t>
            </a:r>
          </a:p>
          <a:p>
            <a:pPr>
              <a:buNone/>
            </a:pPr>
            <a:r>
              <a:rPr lang="en-US" sz="2400" dirty="0" smtClean="0"/>
              <a:t>#include&lt;</a:t>
            </a:r>
            <a:r>
              <a:rPr lang="en-US" sz="2400" dirty="0" err="1" smtClean="0"/>
              <a:t>conio.h</a:t>
            </a:r>
            <a:r>
              <a:rPr lang="en-US" sz="2400" dirty="0" smtClean="0"/>
              <a:t>&gt;</a:t>
            </a:r>
          </a:p>
          <a:p>
            <a:pPr>
              <a:buNone/>
            </a:pPr>
            <a:r>
              <a:rPr lang="en-US" sz="2400" dirty="0" smtClean="0"/>
              <a:t>void main()</a:t>
            </a:r>
          </a:p>
          <a:p>
            <a:pPr>
              <a:buNone/>
            </a:pPr>
            <a:r>
              <a:rPr lang="en-US" sz="2400" dirty="0" smtClean="0"/>
              <a:t>{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int</a:t>
            </a:r>
            <a:r>
              <a:rPr lang="en-US" sz="2400" dirty="0" smtClean="0"/>
              <a:t> x, *p1, *p2, *p3;</a:t>
            </a:r>
          </a:p>
          <a:p>
            <a:pPr>
              <a:buNone/>
            </a:pPr>
            <a:r>
              <a:rPr lang="en-US" sz="2400" dirty="0" smtClean="0"/>
              <a:t>	x=20;</a:t>
            </a:r>
          </a:p>
          <a:p>
            <a:pPr>
              <a:buNone/>
            </a:pPr>
            <a:r>
              <a:rPr lang="en-US" sz="2400" dirty="0" smtClean="0"/>
              <a:t>	p1=&amp;x;</a:t>
            </a:r>
          </a:p>
          <a:p>
            <a:pPr>
              <a:buNone/>
            </a:pPr>
            <a:r>
              <a:rPr lang="en-US" sz="2400" dirty="0" smtClean="0"/>
              <a:t>	p2=p1+7;</a:t>
            </a:r>
          </a:p>
          <a:p>
            <a:pPr>
              <a:buNone/>
            </a:pPr>
            <a:r>
              <a:rPr lang="en-US" sz="2400" dirty="0" smtClean="0"/>
              <a:t>	p3=p1-7;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printf</a:t>
            </a:r>
            <a:r>
              <a:rPr lang="en-US" sz="2400" dirty="0" smtClean="0"/>
              <a:t>(“Value of  p1=%d”, *p1);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printf</a:t>
            </a:r>
            <a:r>
              <a:rPr lang="en-US" sz="2400" dirty="0" smtClean="0"/>
              <a:t>(“\</a:t>
            </a:r>
            <a:r>
              <a:rPr lang="en-US" sz="2400" dirty="0" err="1" smtClean="0"/>
              <a:t>nAddress</a:t>
            </a:r>
            <a:r>
              <a:rPr lang="en-US" sz="2400" dirty="0" smtClean="0"/>
              <a:t> of p1=%u”, p1);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printf</a:t>
            </a:r>
            <a:r>
              <a:rPr lang="en-US" sz="2400" dirty="0" smtClean="0"/>
              <a:t>(“\</a:t>
            </a:r>
            <a:r>
              <a:rPr lang="en-US" sz="2400" dirty="0" err="1" smtClean="0"/>
              <a:t>nAddress</a:t>
            </a:r>
            <a:r>
              <a:rPr lang="en-US" sz="2400" dirty="0" smtClean="0"/>
              <a:t> of p2=% u”, p2);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printf</a:t>
            </a:r>
            <a:r>
              <a:rPr lang="en-US" sz="2400" dirty="0" smtClean="0"/>
              <a:t>(“\</a:t>
            </a:r>
            <a:r>
              <a:rPr lang="en-US" sz="2400" dirty="0" err="1" smtClean="0"/>
              <a:t>nAddress</a:t>
            </a:r>
            <a:r>
              <a:rPr lang="en-US" sz="2400" dirty="0" smtClean="0"/>
              <a:t> of p3=% u”, p3);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getch</a:t>
            </a:r>
            <a:r>
              <a:rPr lang="en-US" sz="2400" dirty="0" smtClean="0"/>
              <a:t>();</a:t>
            </a:r>
          </a:p>
          <a:p>
            <a:pPr>
              <a:buNone/>
            </a:pPr>
            <a:r>
              <a:rPr lang="en-US" sz="2400" dirty="0" smtClean="0"/>
              <a:t>}</a:t>
            </a:r>
          </a:p>
          <a:p>
            <a:pPr>
              <a:buNone/>
            </a:pP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Noornilo</a:t>
            </a:r>
            <a:r>
              <a:rPr lang="en-US" dirty="0" smtClean="0"/>
              <a:t> </a:t>
            </a:r>
            <a:r>
              <a:rPr lang="en-US" dirty="0" err="1" smtClean="0"/>
              <a:t>Nafees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214678" y="357166"/>
            <a:ext cx="5572164" cy="11079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//Program for adding and subtracting integer value with pointer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FILES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000" dirty="0" smtClean="0"/>
              <a:t>Files are places where data can be stored permanently.</a:t>
            </a:r>
          </a:p>
          <a:p>
            <a:pPr algn="just"/>
            <a:r>
              <a:rPr lang="en-US" sz="3000" dirty="0" smtClean="0"/>
              <a:t>In C, each file is simply a sequential stream of bytes.  C imposes no structure on a file.</a:t>
            </a:r>
          </a:p>
          <a:p>
            <a:pPr algn="just"/>
            <a:r>
              <a:rPr lang="en-US" sz="3000" dirty="0" smtClean="0"/>
              <a:t>A file must first be opened properly before it can be accessed for reading or writing.  When a file is opened, a </a:t>
            </a:r>
            <a:r>
              <a:rPr lang="en-US" sz="3000" dirty="0" smtClean="0">
                <a:solidFill>
                  <a:srgbClr val="FF0000"/>
                </a:solidFill>
              </a:rPr>
              <a:t>stream</a:t>
            </a:r>
            <a:r>
              <a:rPr lang="en-US" sz="3000" dirty="0" smtClean="0"/>
              <a:t> is associated with the file.</a:t>
            </a:r>
          </a:p>
          <a:p>
            <a:pPr algn="just"/>
            <a:endParaRPr lang="en-US" sz="3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429420"/>
          </a:xfrm>
        </p:spPr>
        <p:txBody>
          <a:bodyPr>
            <a:normAutofit/>
          </a:bodyPr>
          <a:lstStyle/>
          <a:p>
            <a:pPr algn="just"/>
            <a:r>
              <a:rPr lang="en-US" b="1" dirty="0" smtClean="0"/>
              <a:t>Defining and opening file: </a:t>
            </a:r>
          </a:p>
          <a:p>
            <a:pPr algn="just"/>
            <a:r>
              <a:rPr lang="en-US" dirty="0" smtClean="0"/>
              <a:t>In order to define and open file we need </a:t>
            </a:r>
          </a:p>
          <a:p>
            <a:pPr lvl="1"/>
            <a:r>
              <a:rPr lang="en-US" dirty="0" smtClean="0"/>
              <a:t>Filename (e.g. </a:t>
            </a:r>
            <a:r>
              <a:rPr lang="en-US" dirty="0" err="1" smtClean="0"/>
              <a:t>sort.c</a:t>
            </a:r>
            <a:r>
              <a:rPr lang="en-US" dirty="0" smtClean="0"/>
              <a:t>, input.txt)</a:t>
            </a:r>
          </a:p>
          <a:p>
            <a:pPr lvl="1"/>
            <a:r>
              <a:rPr lang="en-US" dirty="0" smtClean="0"/>
              <a:t>Data structure (e.g. FILE)</a:t>
            </a:r>
          </a:p>
          <a:p>
            <a:pPr lvl="1"/>
            <a:r>
              <a:rPr lang="en-US" dirty="0" smtClean="0"/>
              <a:t>Purpose (e.g. Reading, Writing, Appending)</a:t>
            </a:r>
          </a:p>
          <a:p>
            <a:pPr algn="just"/>
            <a:r>
              <a:rPr lang="en-US" b="1" dirty="0" smtClean="0"/>
              <a:t>Filename:</a:t>
            </a:r>
            <a:r>
              <a:rPr lang="en-US" dirty="0" smtClean="0"/>
              <a:t> String of characters that make up a valid file name.</a:t>
            </a:r>
          </a:p>
          <a:p>
            <a:r>
              <a:rPr lang="en-US" dirty="0" smtClean="0"/>
              <a:t>May contain two parts</a:t>
            </a:r>
          </a:p>
          <a:p>
            <a:pPr lvl="1"/>
            <a:r>
              <a:rPr lang="en-US" dirty="0" smtClean="0"/>
              <a:t>Primary</a:t>
            </a:r>
          </a:p>
          <a:p>
            <a:pPr lvl="1"/>
            <a:r>
              <a:rPr lang="en-US" dirty="0" smtClean="0"/>
              <a:t>Optional period with extension</a:t>
            </a:r>
          </a:p>
          <a:p>
            <a:r>
              <a:rPr lang="en-US" dirty="0" smtClean="0"/>
              <a:t>Examples: </a:t>
            </a:r>
            <a:r>
              <a:rPr lang="en-US" dirty="0" err="1" smtClean="0"/>
              <a:t>a.out</a:t>
            </a:r>
            <a:r>
              <a:rPr lang="en-US" dirty="0" smtClean="0"/>
              <a:t>, </a:t>
            </a:r>
            <a:r>
              <a:rPr lang="en-US" dirty="0" err="1" smtClean="0"/>
              <a:t>prog.c</a:t>
            </a:r>
            <a:r>
              <a:rPr lang="en-US" dirty="0" smtClean="0"/>
              <a:t>, temp, </a:t>
            </a:r>
            <a:r>
              <a:rPr lang="en-US" dirty="0" err="1" smtClean="0"/>
              <a:t>text.out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429420"/>
          </a:xfrm>
        </p:spPr>
        <p:txBody>
          <a:bodyPr/>
          <a:lstStyle/>
          <a:p>
            <a:r>
              <a:rPr lang="en-US" b="1" dirty="0" smtClean="0"/>
              <a:t>Data Structure: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	</a:t>
            </a:r>
            <a:r>
              <a:rPr lang="en-US" b="1" dirty="0" smtClean="0"/>
              <a:t>FILE</a:t>
            </a:r>
            <a:r>
              <a:rPr lang="en-US" dirty="0" smtClean="0"/>
              <a:t> *fptr1, *fptr2 ;</a:t>
            </a:r>
          </a:p>
          <a:p>
            <a:pPr algn="just"/>
            <a:r>
              <a:rPr lang="en-US" dirty="0" smtClean="0"/>
              <a:t>The above statement declares that </a:t>
            </a:r>
          </a:p>
          <a:p>
            <a:pPr algn="just"/>
            <a:r>
              <a:rPr lang="en-US" i="1" dirty="0" smtClean="0">
                <a:solidFill>
                  <a:srgbClr val="FF0000"/>
                </a:solidFill>
              </a:rPr>
              <a:t>fptr1</a:t>
            </a:r>
            <a:r>
              <a:rPr lang="en-US" dirty="0" smtClean="0"/>
              <a:t> and </a:t>
            </a:r>
            <a:r>
              <a:rPr lang="en-US" i="1" dirty="0" smtClean="0">
                <a:solidFill>
                  <a:srgbClr val="FF0000"/>
                </a:solidFill>
              </a:rPr>
              <a:t>fptr2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are pointer variables of type </a:t>
            </a:r>
            <a:r>
              <a:rPr lang="en-US" dirty="0" smtClean="0">
                <a:solidFill>
                  <a:srgbClr val="FF0000"/>
                </a:solidFill>
              </a:rPr>
              <a:t>FILE</a:t>
            </a:r>
            <a:r>
              <a:rPr lang="en-US" dirty="0" smtClean="0"/>
              <a:t>.  </a:t>
            </a:r>
          </a:p>
          <a:p>
            <a:pPr algn="just"/>
            <a:r>
              <a:rPr lang="en-US" dirty="0" smtClean="0"/>
              <a:t>They will be assigned the address of a file descriptor, that is, an area of memory that will be associated with an input or output stream. </a:t>
            </a:r>
          </a:p>
          <a:p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0"/>
            <a:ext cx="8401080" cy="642942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Purpose:</a:t>
            </a:r>
          </a:p>
          <a:p>
            <a:r>
              <a:rPr lang="en-US" dirty="0" smtClean="0"/>
              <a:t>General format for opening file:</a:t>
            </a:r>
          </a:p>
          <a:p>
            <a:r>
              <a:rPr lang="en-US" dirty="0" smtClean="0">
                <a:latin typeface="Calibri" charset="0"/>
              </a:rPr>
              <a:t>FILE *</a:t>
            </a:r>
            <a:r>
              <a:rPr lang="en-US" dirty="0" err="1" smtClean="0">
                <a:latin typeface="Calibri" charset="0"/>
              </a:rPr>
              <a:t>fp</a:t>
            </a:r>
            <a:r>
              <a:rPr lang="en-US" dirty="0" smtClean="0">
                <a:latin typeface="Calibri" charset="0"/>
              </a:rPr>
              <a:t>;  /*variable </a:t>
            </a:r>
            <a:r>
              <a:rPr lang="en-US" dirty="0" err="1" smtClean="0">
                <a:latin typeface="Calibri" charset="0"/>
              </a:rPr>
              <a:t>fp</a:t>
            </a:r>
            <a:r>
              <a:rPr lang="en-US" dirty="0" smtClean="0">
                <a:latin typeface="Calibri" charset="0"/>
              </a:rPr>
              <a:t> is pointer to type FILE*/</a:t>
            </a:r>
          </a:p>
          <a:p>
            <a:r>
              <a:rPr lang="en-US" dirty="0" err="1" smtClean="0">
                <a:latin typeface="Calibri" charset="0"/>
              </a:rPr>
              <a:t>fp</a:t>
            </a:r>
            <a:r>
              <a:rPr lang="en-US" dirty="0" smtClean="0">
                <a:latin typeface="Calibri" charset="0"/>
              </a:rPr>
              <a:t> = </a:t>
            </a:r>
            <a:r>
              <a:rPr lang="en-US" dirty="0" err="1" smtClean="0">
                <a:latin typeface="Calibri" charset="0"/>
              </a:rPr>
              <a:t>fopen</a:t>
            </a:r>
            <a:r>
              <a:rPr lang="en-US" dirty="0" smtClean="0">
                <a:latin typeface="Calibri" charset="0"/>
              </a:rPr>
              <a:t>(“</a:t>
            </a:r>
            <a:r>
              <a:rPr lang="en-US" i="1" dirty="0" smtClean="0">
                <a:latin typeface="Calibri" charset="0"/>
              </a:rPr>
              <a:t>filename</a:t>
            </a:r>
            <a:r>
              <a:rPr lang="en-US" dirty="0" smtClean="0">
                <a:latin typeface="Calibri" charset="0"/>
              </a:rPr>
              <a:t>”, “</a:t>
            </a:r>
            <a:r>
              <a:rPr lang="en-US" i="1" dirty="0" smtClean="0">
                <a:latin typeface="Calibri" charset="0"/>
              </a:rPr>
              <a:t>mode</a:t>
            </a:r>
            <a:r>
              <a:rPr lang="en-US" dirty="0" smtClean="0">
                <a:latin typeface="Calibri" charset="0"/>
              </a:rPr>
              <a:t>”); /*opens file with name </a:t>
            </a:r>
            <a:r>
              <a:rPr lang="en-US" i="1" dirty="0" smtClean="0">
                <a:latin typeface="Calibri" charset="0"/>
              </a:rPr>
              <a:t>filename </a:t>
            </a:r>
            <a:r>
              <a:rPr lang="en-US" dirty="0" smtClean="0">
                <a:latin typeface="Calibri" charset="0"/>
              </a:rPr>
              <a:t>, assigns identifier to </a:t>
            </a:r>
            <a:r>
              <a:rPr lang="en-US" dirty="0" err="1" smtClean="0">
                <a:latin typeface="Calibri" charset="0"/>
              </a:rPr>
              <a:t>fp</a:t>
            </a:r>
            <a:r>
              <a:rPr lang="en-US" dirty="0" smtClean="0">
                <a:latin typeface="Calibri" charset="0"/>
              </a:rPr>
              <a:t> */</a:t>
            </a:r>
          </a:p>
          <a:p>
            <a:r>
              <a:rPr lang="en-US" b="1" dirty="0" err="1" smtClean="0"/>
              <a:t>fp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contains all information about file</a:t>
            </a:r>
          </a:p>
          <a:p>
            <a:pPr lvl="1"/>
            <a:r>
              <a:rPr lang="en-US" dirty="0" smtClean="0"/>
              <a:t>Communication link between system and program</a:t>
            </a:r>
          </a:p>
          <a:p>
            <a:r>
              <a:rPr lang="en-US" b="1" dirty="0" smtClean="0"/>
              <a:t>Various modes of operation on files</a:t>
            </a:r>
          </a:p>
          <a:p>
            <a:pPr lvl="1"/>
            <a:r>
              <a:rPr lang="en-US" b="1" dirty="0" smtClean="0"/>
              <a:t>r </a:t>
            </a:r>
            <a:r>
              <a:rPr lang="en-US" dirty="0" smtClean="0"/>
              <a:t> open file for reading only</a:t>
            </a:r>
          </a:p>
          <a:p>
            <a:pPr lvl="1"/>
            <a:r>
              <a:rPr lang="en-US" b="1" dirty="0" smtClean="0"/>
              <a:t>w </a:t>
            </a:r>
            <a:r>
              <a:rPr lang="en-US" dirty="0" smtClean="0"/>
              <a:t>open file for writing only</a:t>
            </a:r>
          </a:p>
          <a:p>
            <a:pPr lvl="1"/>
            <a:r>
              <a:rPr lang="en-US" b="1" dirty="0" smtClean="0"/>
              <a:t>a </a:t>
            </a:r>
            <a:r>
              <a:rPr lang="en-US" dirty="0" smtClean="0"/>
              <a:t>open file for appending (adding) data</a:t>
            </a:r>
            <a:endParaRPr lang="en-US" b="1" dirty="0" smtClean="0"/>
          </a:p>
          <a:p>
            <a:endParaRPr lang="en-US" i="1" dirty="0" smtClean="0">
              <a:latin typeface="Calibri" charset="0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42942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Various modes of operations on files:</a:t>
            </a:r>
          </a:p>
          <a:p>
            <a:r>
              <a:rPr lang="en-US" b="1" dirty="0" smtClean="0"/>
              <a:t>Writing mode </a:t>
            </a:r>
          </a:p>
          <a:p>
            <a:pPr lvl="1"/>
            <a:r>
              <a:rPr lang="en-US" dirty="0" smtClean="0"/>
              <a:t>If the file already exists then </a:t>
            </a:r>
            <a:r>
              <a:rPr lang="en-US" i="1" dirty="0" smtClean="0"/>
              <a:t>contents are deleted</a:t>
            </a:r>
            <a:r>
              <a:rPr lang="en-US" dirty="0" smtClean="0"/>
              <a:t>,</a:t>
            </a:r>
          </a:p>
          <a:p>
            <a:pPr lvl="1"/>
            <a:r>
              <a:rPr lang="en-US" dirty="0" smtClean="0"/>
              <a:t>Else a new file with specified name  is created</a:t>
            </a:r>
          </a:p>
          <a:p>
            <a:r>
              <a:rPr lang="en-US" b="1" dirty="0" smtClean="0"/>
              <a:t>Appending mode </a:t>
            </a:r>
          </a:p>
          <a:p>
            <a:pPr lvl="1" algn="just"/>
            <a:r>
              <a:rPr lang="en-US" dirty="0" smtClean="0"/>
              <a:t>If  the file already exists then the file is opened with contents and  further updated.</a:t>
            </a:r>
          </a:p>
          <a:p>
            <a:pPr lvl="1"/>
            <a:r>
              <a:rPr lang="en-US" dirty="0" smtClean="0"/>
              <a:t>Else new file created</a:t>
            </a:r>
          </a:p>
          <a:p>
            <a:r>
              <a:rPr lang="en-US" b="1" dirty="0" smtClean="0"/>
              <a:t>Reading mode</a:t>
            </a:r>
          </a:p>
          <a:p>
            <a:pPr lvl="1"/>
            <a:r>
              <a:rPr lang="en-US" dirty="0" smtClean="0"/>
              <a:t>If the file already exists then it is opened with contents.</a:t>
            </a:r>
          </a:p>
          <a:p>
            <a:pPr lvl="1"/>
            <a:r>
              <a:rPr lang="en-US" dirty="0" smtClean="0"/>
              <a:t>Else error occurs.  </a:t>
            </a:r>
          </a:p>
          <a:p>
            <a:r>
              <a:rPr lang="en-US" dirty="0" smtClean="0"/>
              <a:t>Ex:</a:t>
            </a:r>
          </a:p>
          <a:p>
            <a:pPr>
              <a:buNone/>
            </a:pPr>
            <a:r>
              <a:rPr lang="en-US" dirty="0" smtClean="0">
                <a:latin typeface="Calibri" charset="0"/>
              </a:rPr>
              <a:t>	FILE *p1, *p2, *p3;</a:t>
            </a:r>
          </a:p>
          <a:p>
            <a:pPr>
              <a:buNone/>
            </a:pPr>
            <a:r>
              <a:rPr lang="en-US" dirty="0" smtClean="0">
                <a:latin typeface="Calibri" charset="0"/>
              </a:rPr>
              <a:t>	p1 = </a:t>
            </a:r>
            <a:r>
              <a:rPr lang="en-US" dirty="0" err="1" smtClean="0">
                <a:latin typeface="Calibri" charset="0"/>
              </a:rPr>
              <a:t>fopen</a:t>
            </a:r>
            <a:r>
              <a:rPr lang="en-US" dirty="0" smtClean="0">
                <a:latin typeface="Calibri" charset="0"/>
              </a:rPr>
              <a:t>(“</a:t>
            </a:r>
            <a:r>
              <a:rPr lang="en-US" dirty="0" err="1" smtClean="0">
                <a:latin typeface="Calibri" charset="0"/>
              </a:rPr>
              <a:t>data”,”r</a:t>
            </a:r>
            <a:r>
              <a:rPr lang="en-US" dirty="0" smtClean="0">
                <a:latin typeface="Calibri" charset="0"/>
              </a:rPr>
              <a:t>”);</a:t>
            </a:r>
          </a:p>
          <a:p>
            <a:pPr>
              <a:buNone/>
            </a:pPr>
            <a:r>
              <a:rPr lang="en-US" dirty="0" smtClean="0">
                <a:latin typeface="Calibri" charset="0"/>
              </a:rPr>
              <a:t>	p2= </a:t>
            </a:r>
            <a:r>
              <a:rPr lang="en-US" dirty="0" err="1" smtClean="0">
                <a:latin typeface="Calibri" charset="0"/>
              </a:rPr>
              <a:t>fopen</a:t>
            </a:r>
            <a:r>
              <a:rPr lang="en-US" dirty="0" smtClean="0">
                <a:latin typeface="Calibri" charset="0"/>
              </a:rPr>
              <a:t>(“results”, w”);</a:t>
            </a:r>
          </a:p>
          <a:p>
            <a:pPr>
              <a:buNone/>
            </a:pPr>
            <a:r>
              <a:rPr lang="en-US" dirty="0" smtClean="0">
                <a:latin typeface="Calibri" charset="0"/>
              </a:rPr>
              <a:t>	p3= </a:t>
            </a:r>
            <a:r>
              <a:rPr lang="en-US" dirty="0" err="1" smtClean="0">
                <a:latin typeface="Calibri" charset="0"/>
              </a:rPr>
              <a:t>fopen</a:t>
            </a:r>
            <a:r>
              <a:rPr lang="en-US" dirty="0" smtClean="0">
                <a:latin typeface="Calibri" charset="0"/>
              </a:rPr>
              <a:t>(“results”, a”);</a:t>
            </a:r>
          </a:p>
          <a:p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858048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Closing a File:</a:t>
            </a:r>
          </a:p>
          <a:p>
            <a:pPr algn="just"/>
            <a:r>
              <a:rPr lang="en-US" dirty="0" smtClean="0"/>
              <a:t>File must be closed as soon as all operations on it completed.</a:t>
            </a:r>
          </a:p>
          <a:p>
            <a:r>
              <a:rPr lang="en-US" dirty="0" smtClean="0"/>
              <a:t>Ensures </a:t>
            </a:r>
          </a:p>
          <a:p>
            <a:pPr lvl="1" algn="just"/>
            <a:r>
              <a:rPr lang="en-US" sz="3200" dirty="0" smtClean="0"/>
              <a:t>All outstanding information associated with file flushed out from buffers</a:t>
            </a:r>
          </a:p>
          <a:p>
            <a:pPr lvl="1"/>
            <a:r>
              <a:rPr lang="en-US" sz="3200" dirty="0" smtClean="0"/>
              <a:t>All links to file broken</a:t>
            </a:r>
          </a:p>
          <a:p>
            <a:pPr algn="just"/>
            <a:r>
              <a:rPr lang="en-US" dirty="0" smtClean="0"/>
              <a:t>If  we want to change mode of file, then first close and then open again.</a:t>
            </a:r>
          </a:p>
          <a:p>
            <a:r>
              <a:rPr lang="en-US" b="1" dirty="0" smtClean="0">
                <a:latin typeface="Calibri" charset="0"/>
              </a:rPr>
              <a:t>Syntax:</a:t>
            </a:r>
            <a:r>
              <a:rPr lang="en-US" dirty="0" smtClean="0">
                <a:latin typeface="Calibri" charset="0"/>
              </a:rPr>
              <a:t>    </a:t>
            </a:r>
            <a:r>
              <a:rPr lang="en-US" b="1" dirty="0" err="1" smtClean="0">
                <a:latin typeface="Calibri" charset="0"/>
              </a:rPr>
              <a:t>fclose</a:t>
            </a:r>
            <a:r>
              <a:rPr lang="en-US" dirty="0" smtClean="0">
                <a:latin typeface="Calibri" charset="0"/>
              </a:rPr>
              <a:t>(</a:t>
            </a:r>
            <a:r>
              <a:rPr lang="en-US" dirty="0" err="1" smtClean="0">
                <a:latin typeface="Calibri" charset="0"/>
              </a:rPr>
              <a:t>file_pointer</a:t>
            </a:r>
            <a:r>
              <a:rPr lang="en-US" dirty="0" smtClean="0">
                <a:latin typeface="Calibri" charset="0"/>
              </a:rPr>
              <a:t>);</a:t>
            </a:r>
          </a:p>
          <a:p>
            <a:r>
              <a:rPr lang="en-US" b="1" dirty="0" smtClean="0">
                <a:latin typeface="Calibri" charset="0"/>
              </a:rPr>
              <a:t>Example:</a:t>
            </a:r>
          </a:p>
          <a:p>
            <a:pPr>
              <a:buNone/>
            </a:pPr>
            <a:r>
              <a:rPr lang="en-US" dirty="0" smtClean="0">
                <a:latin typeface="Calibri" charset="0"/>
              </a:rPr>
              <a:t>	FILE *p1, *p2;</a:t>
            </a:r>
          </a:p>
          <a:p>
            <a:pPr>
              <a:buNone/>
            </a:pPr>
            <a:r>
              <a:rPr lang="en-US" dirty="0" smtClean="0">
                <a:latin typeface="Calibri" charset="0"/>
              </a:rPr>
              <a:t>	p1 = </a:t>
            </a:r>
            <a:r>
              <a:rPr lang="en-US" dirty="0" err="1" smtClean="0">
                <a:latin typeface="Calibri" charset="0"/>
              </a:rPr>
              <a:t>fopen</a:t>
            </a:r>
            <a:r>
              <a:rPr lang="en-US" dirty="0" smtClean="0">
                <a:latin typeface="Calibri" charset="0"/>
              </a:rPr>
              <a:t>(“INPUT.txt”, “r”);</a:t>
            </a:r>
          </a:p>
          <a:p>
            <a:pPr>
              <a:buNone/>
            </a:pPr>
            <a:r>
              <a:rPr lang="en-US" dirty="0" smtClean="0">
                <a:latin typeface="Calibri" charset="0"/>
              </a:rPr>
              <a:t>	p2 =</a:t>
            </a:r>
            <a:r>
              <a:rPr lang="en-US" dirty="0" err="1" smtClean="0">
                <a:latin typeface="Calibri" charset="0"/>
              </a:rPr>
              <a:t>fopen</a:t>
            </a:r>
            <a:r>
              <a:rPr lang="en-US" dirty="0" smtClean="0">
                <a:latin typeface="Calibri" charset="0"/>
              </a:rPr>
              <a:t>(“OUTPUT.txt”, “w”);</a:t>
            </a:r>
          </a:p>
          <a:p>
            <a:pPr>
              <a:buNone/>
            </a:pPr>
            <a:r>
              <a:rPr lang="en-US" dirty="0" smtClean="0">
                <a:latin typeface="Calibri" charset="0"/>
              </a:rPr>
              <a:t>	……..</a:t>
            </a:r>
          </a:p>
          <a:p>
            <a:pPr>
              <a:buNone/>
            </a:pPr>
            <a:r>
              <a:rPr lang="en-US" dirty="0" smtClean="0">
                <a:latin typeface="Calibri" charset="0"/>
              </a:rPr>
              <a:t>	……..</a:t>
            </a:r>
          </a:p>
          <a:p>
            <a:pPr>
              <a:buNone/>
            </a:pPr>
            <a:r>
              <a:rPr lang="en-US" dirty="0" smtClean="0">
                <a:latin typeface="Calibri" charset="0"/>
              </a:rPr>
              <a:t>	</a:t>
            </a:r>
            <a:r>
              <a:rPr lang="en-US" dirty="0" err="1" smtClean="0">
                <a:latin typeface="Calibri" charset="0"/>
              </a:rPr>
              <a:t>fclose</a:t>
            </a:r>
            <a:r>
              <a:rPr lang="en-US" dirty="0" smtClean="0">
                <a:latin typeface="Calibri" charset="0"/>
              </a:rPr>
              <a:t>(p1); </a:t>
            </a:r>
          </a:p>
          <a:p>
            <a:pPr>
              <a:buNone/>
            </a:pPr>
            <a:r>
              <a:rPr lang="en-US" dirty="0" smtClean="0">
                <a:latin typeface="Calibri" charset="0"/>
              </a:rPr>
              <a:t>	</a:t>
            </a:r>
            <a:r>
              <a:rPr lang="en-US" dirty="0" err="1" smtClean="0">
                <a:latin typeface="Calibri" charset="0"/>
              </a:rPr>
              <a:t>fclose</a:t>
            </a:r>
            <a:r>
              <a:rPr lang="en-US" dirty="0" smtClean="0">
                <a:latin typeface="Calibri" charset="0"/>
              </a:rPr>
              <a:t>(p2); </a:t>
            </a:r>
          </a:p>
          <a:p>
            <a:pPr algn="just"/>
            <a:endParaRPr lang="en-US" dirty="0" smtClean="0"/>
          </a:p>
          <a:p>
            <a:endParaRPr lang="en-US" dirty="0" smtClean="0"/>
          </a:p>
          <a:p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429420"/>
          </a:xfrm>
        </p:spPr>
        <p:txBody>
          <a:bodyPr/>
          <a:lstStyle/>
          <a:p>
            <a:r>
              <a:rPr lang="en-US" b="1" dirty="0" smtClean="0"/>
              <a:t>Input and Output Operations with Files:</a:t>
            </a:r>
          </a:p>
          <a:p>
            <a:pPr algn="just"/>
            <a:r>
              <a:rPr lang="en-US" dirty="0" smtClean="0"/>
              <a:t>C provides several different functions for reading/writing in to files.</a:t>
            </a:r>
          </a:p>
          <a:p>
            <a:pPr algn="just"/>
            <a:r>
              <a:rPr lang="en-US" dirty="0" smtClean="0"/>
              <a:t>Some of them are</a:t>
            </a:r>
          </a:p>
          <a:p>
            <a:r>
              <a:rPr lang="en-US" dirty="0" err="1" smtClean="0"/>
              <a:t>getc</a:t>
            </a:r>
            <a:r>
              <a:rPr lang="en-US" dirty="0" smtClean="0"/>
              <a:t>() – read a character</a:t>
            </a:r>
          </a:p>
          <a:p>
            <a:r>
              <a:rPr lang="en-US" dirty="0" err="1" smtClean="0"/>
              <a:t>putc</a:t>
            </a:r>
            <a:r>
              <a:rPr lang="en-US" dirty="0" smtClean="0"/>
              <a:t>() – write a character</a:t>
            </a:r>
          </a:p>
          <a:p>
            <a:r>
              <a:rPr lang="en-US" dirty="0" err="1" smtClean="0"/>
              <a:t>fprintf</a:t>
            </a:r>
            <a:r>
              <a:rPr lang="en-US" dirty="0" smtClean="0"/>
              <a:t>() – write set of data values </a:t>
            </a:r>
          </a:p>
          <a:p>
            <a:r>
              <a:rPr lang="en-US" dirty="0" err="1" smtClean="0"/>
              <a:t>fscanf</a:t>
            </a:r>
            <a:r>
              <a:rPr lang="en-US" dirty="0" smtClean="0"/>
              <a:t>() – read set of data values</a:t>
            </a:r>
          </a:p>
          <a:p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3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Arial" charset="0"/>
              </a:rPr>
              <a:t>Example:</a:t>
            </a:r>
          </a:p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Arial" charset="0"/>
              </a:rPr>
              <a:t>		 x=5</a:t>
            </a:r>
          </a:p>
          <a:p>
            <a:pPr eaLnBrk="1" hangingPunct="1">
              <a:buFont typeface="Arial" charset="0"/>
              <a:buNone/>
            </a:pPr>
            <a:endParaRPr lang="en-US" dirty="0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Arial" charset="0"/>
              </a:rPr>
              <a:t>			     x               Variable          </a:t>
            </a:r>
          </a:p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Arial" charset="0"/>
              </a:rPr>
              <a:t>						</a:t>
            </a:r>
          </a:p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Arial" charset="0"/>
              </a:rPr>
              <a:t>						</a:t>
            </a:r>
          </a:p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Arial" charset="0"/>
              </a:rPr>
              <a:t>			  1002            Address</a:t>
            </a:r>
          </a:p>
        </p:txBody>
      </p:sp>
      <p:sp>
        <p:nvSpPr>
          <p:cNvPr id="131075" name="Rectangle 4"/>
          <p:cNvSpPr>
            <a:spLocks noChangeArrowheads="1"/>
          </p:cNvSpPr>
          <p:nvPr/>
        </p:nvSpPr>
        <p:spPr bwMode="auto">
          <a:xfrm>
            <a:off x="2286000" y="3581400"/>
            <a:ext cx="1447800" cy="76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5</a:t>
            </a:r>
          </a:p>
        </p:txBody>
      </p:sp>
      <p:sp>
        <p:nvSpPr>
          <p:cNvPr id="131076" name="Line 6"/>
          <p:cNvSpPr>
            <a:spLocks noChangeShapeType="1"/>
          </p:cNvSpPr>
          <p:nvPr/>
        </p:nvSpPr>
        <p:spPr bwMode="auto">
          <a:xfrm flipH="1">
            <a:off x="3886200" y="31242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1077" name="Line 7"/>
          <p:cNvSpPr>
            <a:spLocks noChangeShapeType="1"/>
          </p:cNvSpPr>
          <p:nvPr/>
        </p:nvSpPr>
        <p:spPr bwMode="auto">
          <a:xfrm flipH="1">
            <a:off x="3886200" y="38862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1078" name="Line 8"/>
          <p:cNvSpPr>
            <a:spLocks noChangeShapeType="1"/>
          </p:cNvSpPr>
          <p:nvPr/>
        </p:nvSpPr>
        <p:spPr bwMode="auto">
          <a:xfrm flipH="1">
            <a:off x="3886200" y="48768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1079" name="Text Box 9"/>
          <p:cNvSpPr txBox="1">
            <a:spLocks noChangeArrowheads="1"/>
          </p:cNvSpPr>
          <p:nvPr/>
        </p:nvSpPr>
        <p:spPr bwMode="auto">
          <a:xfrm>
            <a:off x="4724400" y="3581400"/>
            <a:ext cx="1371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0"/>
              <a:t>Value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429420"/>
          </a:xfrm>
        </p:spPr>
        <p:txBody>
          <a:bodyPr>
            <a:normAutofit lnSpcReduction="10000"/>
          </a:bodyPr>
          <a:lstStyle/>
          <a:p>
            <a:r>
              <a:rPr lang="en-US" b="1" dirty="0" err="1" smtClean="0"/>
              <a:t>getc</a:t>
            </a:r>
            <a:r>
              <a:rPr lang="en-US" b="1" dirty="0" smtClean="0"/>
              <a:t>() and </a:t>
            </a:r>
            <a:r>
              <a:rPr lang="en-US" b="1" dirty="0" err="1" smtClean="0"/>
              <a:t>putc</a:t>
            </a:r>
            <a:r>
              <a:rPr lang="en-US" b="1" dirty="0" smtClean="0"/>
              <a:t>():</a:t>
            </a:r>
          </a:p>
          <a:p>
            <a:r>
              <a:rPr lang="en-US" dirty="0" smtClean="0"/>
              <a:t>This function handles one character at a time.</a:t>
            </a:r>
          </a:p>
          <a:p>
            <a:r>
              <a:rPr lang="en-US" b="1" dirty="0" smtClean="0"/>
              <a:t>Syntax:</a:t>
            </a:r>
            <a:r>
              <a:rPr lang="en-US" dirty="0" smtClean="0"/>
              <a:t>  </a:t>
            </a:r>
            <a:r>
              <a:rPr lang="en-US" dirty="0" err="1" smtClean="0"/>
              <a:t>putc</a:t>
            </a:r>
            <a:r>
              <a:rPr lang="en-US" dirty="0" smtClean="0"/>
              <a:t>(c,fp1);</a:t>
            </a:r>
          </a:p>
          <a:p>
            <a:pPr lvl="1"/>
            <a:r>
              <a:rPr lang="en-US" dirty="0" smtClean="0"/>
              <a:t>c : a character variable</a:t>
            </a:r>
          </a:p>
          <a:p>
            <a:pPr lvl="1"/>
            <a:r>
              <a:rPr lang="en-US" dirty="0" smtClean="0"/>
              <a:t>fp1 : pointer to file opened with mode </a:t>
            </a:r>
            <a:r>
              <a:rPr lang="en-US" b="1" dirty="0" smtClean="0"/>
              <a:t>w</a:t>
            </a:r>
          </a:p>
          <a:p>
            <a:r>
              <a:rPr lang="en-US" b="1" dirty="0" smtClean="0"/>
              <a:t>Syntax:</a:t>
            </a:r>
            <a:r>
              <a:rPr lang="en-US" dirty="0" smtClean="0"/>
              <a:t> c = </a:t>
            </a:r>
            <a:r>
              <a:rPr lang="en-US" dirty="0" err="1" smtClean="0"/>
              <a:t>getc</a:t>
            </a:r>
            <a:r>
              <a:rPr lang="en-US" dirty="0" smtClean="0"/>
              <a:t>(fp2);</a:t>
            </a:r>
          </a:p>
          <a:p>
            <a:pPr lvl="1"/>
            <a:r>
              <a:rPr lang="en-US" dirty="0" smtClean="0"/>
              <a:t>c : a character variable</a:t>
            </a:r>
          </a:p>
          <a:p>
            <a:pPr lvl="1"/>
            <a:r>
              <a:rPr lang="en-US" dirty="0" smtClean="0"/>
              <a:t>fp2 : pointer to file opened with mode </a:t>
            </a:r>
            <a:r>
              <a:rPr lang="en-US" b="1" dirty="0" smtClean="0"/>
              <a:t>r</a:t>
            </a:r>
          </a:p>
          <a:p>
            <a:pPr algn="just"/>
            <a:r>
              <a:rPr lang="en-US" dirty="0" smtClean="0"/>
              <a:t>File pointer moves by one character position after every </a:t>
            </a:r>
            <a:r>
              <a:rPr lang="en-US" dirty="0" err="1" smtClean="0"/>
              <a:t>getc</a:t>
            </a:r>
            <a:r>
              <a:rPr lang="en-US" dirty="0" smtClean="0"/>
              <a:t>() and </a:t>
            </a:r>
            <a:r>
              <a:rPr lang="en-US" dirty="0" err="1" smtClean="0"/>
              <a:t>putc</a:t>
            </a:r>
            <a:r>
              <a:rPr lang="en-US" dirty="0" smtClean="0"/>
              <a:t>()</a:t>
            </a:r>
          </a:p>
          <a:p>
            <a:r>
              <a:rPr lang="en-US" dirty="0" err="1" smtClean="0"/>
              <a:t>getc</a:t>
            </a:r>
            <a:r>
              <a:rPr lang="en-US" dirty="0" smtClean="0"/>
              <a:t>() returns end-of-file marker EOF when file end reached </a:t>
            </a:r>
          </a:p>
          <a:p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214290"/>
            <a:ext cx="8858280" cy="64294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>
                <a:latin typeface="Calibri" charset="0"/>
              </a:rPr>
              <a:t>#include &lt;</a:t>
            </a:r>
            <a:r>
              <a:rPr lang="en-US" sz="2400" dirty="0" err="1" smtClean="0">
                <a:latin typeface="Calibri" charset="0"/>
              </a:rPr>
              <a:t>stdio.h</a:t>
            </a:r>
            <a:r>
              <a:rPr lang="en-US" sz="2400" dirty="0" smtClean="0">
                <a:latin typeface="Calibri" charset="0"/>
              </a:rPr>
              <a:t>&gt;</a:t>
            </a:r>
          </a:p>
          <a:p>
            <a:pPr>
              <a:buNone/>
            </a:pPr>
            <a:r>
              <a:rPr lang="en-US" sz="2400" dirty="0" smtClean="0">
                <a:latin typeface="Calibri" charset="0"/>
              </a:rPr>
              <a:t>void main()</a:t>
            </a:r>
          </a:p>
          <a:p>
            <a:pPr>
              <a:buNone/>
            </a:pPr>
            <a:r>
              <a:rPr lang="en-US" sz="2400" dirty="0" smtClean="0">
                <a:latin typeface="Calibri" charset="0"/>
              </a:rPr>
              <a:t>{	</a:t>
            </a:r>
          </a:p>
          <a:p>
            <a:pPr>
              <a:buNone/>
            </a:pPr>
            <a:r>
              <a:rPr lang="en-US" sz="2400" dirty="0" smtClean="0">
                <a:latin typeface="Calibri" charset="0"/>
              </a:rPr>
              <a:t>	FILE *f1;</a:t>
            </a:r>
          </a:p>
          <a:p>
            <a:pPr>
              <a:buNone/>
            </a:pPr>
            <a:r>
              <a:rPr lang="en-US" sz="2400" dirty="0" smtClean="0">
                <a:latin typeface="Calibri" charset="0"/>
              </a:rPr>
              <a:t>	char c;</a:t>
            </a:r>
          </a:p>
          <a:p>
            <a:pPr>
              <a:buNone/>
            </a:pPr>
            <a:r>
              <a:rPr lang="en-US" sz="2400" dirty="0" smtClean="0">
                <a:latin typeface="Calibri" charset="0"/>
              </a:rPr>
              <a:t>	f1= </a:t>
            </a:r>
            <a:r>
              <a:rPr lang="en-US" sz="2400" dirty="0" err="1" smtClean="0">
                <a:latin typeface="Calibri" charset="0"/>
              </a:rPr>
              <a:t>fopen</a:t>
            </a:r>
            <a:r>
              <a:rPr lang="en-US" sz="2400" dirty="0" smtClean="0">
                <a:latin typeface="Calibri" charset="0"/>
              </a:rPr>
              <a:t>(“INPUT”, “w”); </a:t>
            </a:r>
            <a:r>
              <a:rPr lang="en-US" sz="2400" dirty="0" smtClean="0">
                <a:solidFill>
                  <a:schemeClr val="accent2"/>
                </a:solidFill>
              </a:rPr>
              <a:t>/* open file for writing */</a:t>
            </a:r>
          </a:p>
          <a:p>
            <a:pPr algn="just">
              <a:buNone/>
            </a:pPr>
            <a:r>
              <a:rPr lang="en-US" sz="2400" dirty="0" smtClean="0">
                <a:latin typeface="Calibri" charset="0"/>
              </a:rPr>
              <a:t>	while((c=</a:t>
            </a:r>
            <a:r>
              <a:rPr lang="en-US" sz="2400" dirty="0" err="1" smtClean="0">
                <a:latin typeface="Calibri" charset="0"/>
              </a:rPr>
              <a:t>getchar</a:t>
            </a:r>
            <a:r>
              <a:rPr lang="en-US" sz="2400" dirty="0" smtClean="0">
                <a:latin typeface="Calibri" charset="0"/>
              </a:rPr>
              <a:t>()) != EOF) </a:t>
            </a:r>
            <a:r>
              <a:rPr lang="en-US" sz="2400" dirty="0" smtClean="0">
                <a:solidFill>
                  <a:schemeClr val="accent2"/>
                </a:solidFill>
              </a:rPr>
              <a:t>/*get char from keyboard until CTL-Z*/</a:t>
            </a:r>
          </a:p>
          <a:p>
            <a:pPr>
              <a:buNone/>
            </a:pPr>
            <a:r>
              <a:rPr lang="en-US" sz="2400" dirty="0" smtClean="0">
                <a:latin typeface="Calibri" charset="0"/>
              </a:rPr>
              <a:t>		</a:t>
            </a:r>
            <a:r>
              <a:rPr lang="en-US" sz="2400" dirty="0" err="1" smtClean="0">
                <a:latin typeface="Calibri" charset="0"/>
              </a:rPr>
              <a:t>putc</a:t>
            </a:r>
            <a:r>
              <a:rPr lang="en-US" sz="2400" dirty="0" smtClean="0">
                <a:latin typeface="Calibri" charset="0"/>
              </a:rPr>
              <a:t>(c,f1); 	</a:t>
            </a:r>
            <a:r>
              <a:rPr lang="en-US" sz="2400" dirty="0" smtClean="0">
                <a:solidFill>
                  <a:schemeClr val="accent2"/>
                </a:solidFill>
                <a:latin typeface="Calibri" charset="0"/>
              </a:rPr>
              <a:t>/*write a character to INPUT */</a:t>
            </a:r>
          </a:p>
          <a:p>
            <a:pPr>
              <a:buNone/>
            </a:pPr>
            <a:r>
              <a:rPr lang="en-US" sz="2400" dirty="0" smtClean="0">
                <a:latin typeface="Calibri" charset="0"/>
              </a:rPr>
              <a:t>		</a:t>
            </a:r>
            <a:r>
              <a:rPr lang="en-US" sz="2400" dirty="0" err="1" smtClean="0">
                <a:latin typeface="Calibri" charset="0"/>
              </a:rPr>
              <a:t>fclose</a:t>
            </a:r>
            <a:r>
              <a:rPr lang="en-US" sz="2400" dirty="0" smtClean="0">
                <a:latin typeface="Calibri" charset="0"/>
              </a:rPr>
              <a:t>(f1); 	 </a:t>
            </a:r>
            <a:r>
              <a:rPr lang="en-US" sz="2400" dirty="0" smtClean="0">
                <a:solidFill>
                  <a:schemeClr val="accent2"/>
                </a:solidFill>
              </a:rPr>
              <a:t>/* close INPUT */</a:t>
            </a:r>
            <a:endParaRPr lang="en-US" sz="2400" dirty="0" smtClean="0">
              <a:solidFill>
                <a:schemeClr val="accent2"/>
              </a:solidFill>
              <a:latin typeface="Calibri" charset="0"/>
            </a:endParaRPr>
          </a:p>
          <a:p>
            <a:pPr>
              <a:buNone/>
            </a:pPr>
            <a:r>
              <a:rPr lang="en-US" sz="2400" dirty="0" smtClean="0">
                <a:latin typeface="Calibri" charset="0"/>
              </a:rPr>
              <a:t>	f1=</a:t>
            </a:r>
            <a:r>
              <a:rPr lang="en-US" sz="2400" dirty="0" err="1" smtClean="0">
                <a:latin typeface="Calibri" charset="0"/>
              </a:rPr>
              <a:t>fopen</a:t>
            </a:r>
            <a:r>
              <a:rPr lang="en-US" sz="2400" dirty="0" smtClean="0">
                <a:latin typeface="Calibri" charset="0"/>
              </a:rPr>
              <a:t>(“INPUT”, “r”); </a:t>
            </a:r>
            <a:r>
              <a:rPr lang="en-US" sz="2400" dirty="0" smtClean="0">
                <a:solidFill>
                  <a:schemeClr val="accent2"/>
                </a:solidFill>
                <a:latin typeface="Calibri" charset="0"/>
              </a:rPr>
              <a:t>/* reopen file */</a:t>
            </a:r>
          </a:p>
          <a:p>
            <a:pPr>
              <a:buNone/>
            </a:pPr>
            <a:r>
              <a:rPr lang="en-US" sz="2400" dirty="0" smtClean="0">
                <a:latin typeface="Calibri" charset="0"/>
              </a:rPr>
              <a:t>	while((c=</a:t>
            </a:r>
            <a:r>
              <a:rPr lang="en-US" sz="2400" dirty="0" err="1" smtClean="0">
                <a:latin typeface="Calibri" charset="0"/>
              </a:rPr>
              <a:t>getc</a:t>
            </a:r>
            <a:r>
              <a:rPr lang="en-US" sz="2400" dirty="0" smtClean="0">
                <a:latin typeface="Calibri" charset="0"/>
              </a:rPr>
              <a:t>(f1))!=EOF) </a:t>
            </a:r>
            <a:r>
              <a:rPr lang="en-US" sz="2400" dirty="0" smtClean="0">
                <a:solidFill>
                  <a:schemeClr val="accent2"/>
                </a:solidFill>
                <a:latin typeface="Calibri" charset="0"/>
              </a:rPr>
              <a:t>/*read character from file INPUT*/</a:t>
            </a:r>
          </a:p>
          <a:p>
            <a:pPr>
              <a:buNone/>
            </a:pPr>
            <a:r>
              <a:rPr lang="en-US" sz="2400" dirty="0" smtClean="0">
                <a:latin typeface="Calibri" charset="0"/>
              </a:rPr>
              <a:t>		</a:t>
            </a:r>
            <a:r>
              <a:rPr lang="en-US" sz="2400" dirty="0" err="1" smtClean="0">
                <a:latin typeface="Calibri" charset="0"/>
              </a:rPr>
              <a:t>printf</a:t>
            </a:r>
            <a:r>
              <a:rPr lang="en-US" sz="2400" dirty="0" smtClean="0">
                <a:latin typeface="Calibri" charset="0"/>
              </a:rPr>
              <a:t>(“%c”, c);</a:t>
            </a:r>
            <a:r>
              <a:rPr lang="en-US" sz="2400" dirty="0" smtClean="0">
                <a:solidFill>
                  <a:schemeClr val="accent2"/>
                </a:solidFill>
                <a:latin typeface="Calibri" charset="0"/>
              </a:rPr>
              <a:t>/* print character to screen */</a:t>
            </a:r>
          </a:p>
          <a:p>
            <a:pPr>
              <a:buNone/>
            </a:pPr>
            <a:r>
              <a:rPr lang="en-US" sz="2400" dirty="0" smtClean="0">
                <a:latin typeface="Calibri" charset="0"/>
              </a:rPr>
              <a:t>	</a:t>
            </a:r>
            <a:r>
              <a:rPr lang="en-US" sz="2400" dirty="0" err="1" smtClean="0">
                <a:latin typeface="Calibri" charset="0"/>
              </a:rPr>
              <a:t>fclose</a:t>
            </a:r>
            <a:r>
              <a:rPr lang="en-US" sz="2400" dirty="0" smtClean="0">
                <a:latin typeface="Calibri" charset="0"/>
              </a:rPr>
              <a:t>(f1);</a:t>
            </a:r>
          </a:p>
          <a:p>
            <a:pPr>
              <a:buNone/>
            </a:pPr>
            <a:r>
              <a:rPr lang="en-US" sz="2400" dirty="0" smtClean="0">
                <a:latin typeface="Calibri" charset="0"/>
              </a:rPr>
              <a:t>}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214678" y="142852"/>
            <a:ext cx="5572164" cy="11079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//Program for file manipulation using </a:t>
            </a:r>
            <a:r>
              <a:rPr lang="en-US" sz="2400" dirty="0" err="1" smtClean="0"/>
              <a:t>getc</a:t>
            </a:r>
            <a:r>
              <a:rPr lang="en-US" sz="2400" dirty="0" smtClean="0"/>
              <a:t>() and </a:t>
            </a:r>
            <a:r>
              <a:rPr lang="en-US" sz="2400" dirty="0" err="1" smtClean="0"/>
              <a:t>putc</a:t>
            </a:r>
            <a:r>
              <a:rPr lang="en-US" sz="2400" dirty="0" smtClean="0"/>
              <a:t>();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57752" y="571480"/>
            <a:ext cx="3286148" cy="18466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OUTPUT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err="1" smtClean="0"/>
              <a:t>Noornilo</a:t>
            </a:r>
            <a:r>
              <a:rPr lang="en-US" sz="2400" dirty="0" smtClean="0"/>
              <a:t> </a:t>
            </a:r>
            <a:r>
              <a:rPr lang="en-US" sz="2400" dirty="0" err="1" smtClean="0"/>
              <a:t>Nafees</a:t>
            </a:r>
            <a:r>
              <a:rPr lang="en-US" sz="2400" dirty="0" smtClean="0"/>
              <a:t> </a:t>
            </a:r>
            <a:r>
              <a:rPr lang="en-US" sz="2400" dirty="0" err="1" smtClean="0"/>
              <a:t>ctrl^z</a:t>
            </a:r>
            <a:endParaRPr lang="en-US" sz="2400" dirty="0" smtClean="0"/>
          </a:p>
          <a:p>
            <a:pPr algn="just"/>
            <a:r>
              <a:rPr lang="en-US" sz="2400" dirty="0" err="1" smtClean="0"/>
              <a:t>Noornilo</a:t>
            </a:r>
            <a:r>
              <a:rPr lang="en-US" sz="2400" dirty="0" smtClean="0"/>
              <a:t> </a:t>
            </a:r>
            <a:r>
              <a:rPr lang="en-US" sz="2400" dirty="0" err="1" smtClean="0"/>
              <a:t>Nafees</a:t>
            </a:r>
            <a:endParaRPr lang="en-US" sz="2400" dirty="0" smtClean="0"/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429420"/>
          </a:xfrm>
        </p:spPr>
        <p:txBody>
          <a:bodyPr/>
          <a:lstStyle/>
          <a:p>
            <a:r>
              <a:rPr lang="en-US" b="1" dirty="0" err="1" smtClean="0"/>
              <a:t>fprintf</a:t>
            </a:r>
            <a:r>
              <a:rPr lang="en-US" b="1" dirty="0" smtClean="0"/>
              <a:t>() and </a:t>
            </a:r>
            <a:r>
              <a:rPr lang="en-US" b="1" dirty="0" err="1" smtClean="0"/>
              <a:t>fscanf</a:t>
            </a:r>
            <a:r>
              <a:rPr lang="en-US" b="1" dirty="0" smtClean="0"/>
              <a:t>(): </a:t>
            </a:r>
          </a:p>
          <a:p>
            <a:r>
              <a:rPr lang="en-US" b="1" dirty="0" smtClean="0"/>
              <a:t>Syntax of </a:t>
            </a:r>
            <a:r>
              <a:rPr lang="en-US" b="1" dirty="0" err="1" smtClean="0"/>
              <a:t>fprintf</a:t>
            </a:r>
            <a:r>
              <a:rPr lang="en-US" b="1" dirty="0" smtClean="0"/>
              <a:t>():</a:t>
            </a:r>
          </a:p>
          <a:p>
            <a:pPr>
              <a:buNone/>
            </a:pPr>
            <a:r>
              <a:rPr lang="en-US" b="1" dirty="0" smtClean="0"/>
              <a:t>	</a:t>
            </a:r>
            <a:r>
              <a:rPr lang="en-US" dirty="0" smtClean="0"/>
              <a:t> </a:t>
            </a:r>
            <a:r>
              <a:rPr lang="en-US" dirty="0" err="1" smtClean="0"/>
              <a:t>fprintf</a:t>
            </a:r>
            <a:r>
              <a:rPr lang="en-US" dirty="0" smtClean="0"/>
              <a:t>(FILE *</a:t>
            </a:r>
            <a:r>
              <a:rPr lang="en-US" dirty="0" err="1" smtClean="0"/>
              <a:t>fp,"format</a:t>
            </a:r>
            <a:r>
              <a:rPr lang="en-US" dirty="0" smtClean="0"/>
              <a:t>-</a:t>
            </a:r>
            <a:r>
              <a:rPr lang="en-US" dirty="0" err="1" smtClean="0"/>
              <a:t>string",var</a:t>
            </a:r>
            <a:r>
              <a:rPr lang="en-US" dirty="0" smtClean="0"/>
              <a:t>-list); </a:t>
            </a:r>
          </a:p>
          <a:p>
            <a:r>
              <a:rPr lang="en-US" b="1" dirty="0" smtClean="0"/>
              <a:t>Syntax of </a:t>
            </a:r>
            <a:r>
              <a:rPr lang="en-US" b="1" dirty="0" err="1" smtClean="0"/>
              <a:t>fscanf</a:t>
            </a:r>
            <a:r>
              <a:rPr lang="en-US" b="1" dirty="0" smtClean="0"/>
              <a:t>():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fscanf</a:t>
            </a:r>
            <a:r>
              <a:rPr lang="en-US" dirty="0" smtClean="0"/>
              <a:t>(FILE *</a:t>
            </a:r>
            <a:r>
              <a:rPr lang="en-US" dirty="0" err="1" smtClean="0"/>
              <a:t>fp,"format</a:t>
            </a:r>
            <a:r>
              <a:rPr lang="en-US" dirty="0" smtClean="0"/>
              <a:t>-</a:t>
            </a:r>
            <a:r>
              <a:rPr lang="en-US" dirty="0" err="1" smtClean="0"/>
              <a:t>string",var</a:t>
            </a:r>
            <a:r>
              <a:rPr lang="en-US" dirty="0" smtClean="0"/>
              <a:t>-list);</a:t>
            </a:r>
            <a:br>
              <a:rPr lang="en-US" dirty="0" smtClean="0"/>
            </a:b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42942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#include&lt;</a:t>
            </a:r>
            <a:r>
              <a:rPr lang="en-US" dirty="0" err="1" smtClean="0"/>
              <a:t>stdio.h</a:t>
            </a:r>
            <a:r>
              <a:rPr lang="en-US" dirty="0" smtClean="0"/>
              <a:t>&gt; </a:t>
            </a:r>
          </a:p>
          <a:p>
            <a:pPr>
              <a:buNone/>
            </a:pPr>
            <a:r>
              <a:rPr lang="en-US" dirty="0" smtClean="0"/>
              <a:t>void main() </a:t>
            </a:r>
          </a:p>
          <a:p>
            <a:pPr>
              <a:buNone/>
            </a:pPr>
            <a:r>
              <a:rPr lang="en-US" dirty="0" smtClean="0"/>
              <a:t>{ </a:t>
            </a:r>
          </a:p>
          <a:p>
            <a:pPr>
              <a:buNone/>
            </a:pPr>
            <a:r>
              <a:rPr lang="en-US" dirty="0" smtClean="0"/>
              <a:t>	FILE *</a:t>
            </a:r>
            <a:r>
              <a:rPr lang="en-US" dirty="0" err="1" smtClean="0"/>
              <a:t>fp</a:t>
            </a:r>
            <a:r>
              <a:rPr lang="en-US" dirty="0" smtClean="0"/>
              <a:t>;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int</a:t>
            </a:r>
            <a:r>
              <a:rPr lang="en-US" dirty="0" smtClean="0"/>
              <a:t> roll; </a:t>
            </a:r>
          </a:p>
          <a:p>
            <a:pPr>
              <a:buNone/>
            </a:pPr>
            <a:r>
              <a:rPr lang="en-US" dirty="0" smtClean="0"/>
              <a:t>	char name[25]; </a:t>
            </a:r>
          </a:p>
          <a:p>
            <a:pPr>
              <a:buNone/>
            </a:pPr>
            <a:r>
              <a:rPr lang="en-US" dirty="0" smtClean="0"/>
              <a:t>	float marks; </a:t>
            </a:r>
          </a:p>
          <a:p>
            <a:pPr>
              <a:buNone/>
            </a:pPr>
            <a:r>
              <a:rPr lang="en-US" dirty="0" smtClean="0"/>
              <a:t>	char </a:t>
            </a:r>
            <a:r>
              <a:rPr lang="en-US" dirty="0" err="1" smtClean="0"/>
              <a:t>ch</a:t>
            </a:r>
            <a:r>
              <a:rPr lang="en-US" dirty="0" smtClean="0"/>
              <a:t>;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fp</a:t>
            </a:r>
            <a:r>
              <a:rPr lang="en-US" dirty="0" smtClean="0"/>
              <a:t> = </a:t>
            </a:r>
            <a:r>
              <a:rPr lang="en-US" dirty="0" err="1" smtClean="0"/>
              <a:t>fopen</a:t>
            </a:r>
            <a:r>
              <a:rPr lang="en-US" dirty="0" smtClean="0"/>
              <a:t>("</a:t>
            </a:r>
            <a:r>
              <a:rPr lang="en-US" dirty="0" err="1" smtClean="0"/>
              <a:t>file.txt","w</a:t>
            </a:r>
            <a:r>
              <a:rPr lang="en-US" dirty="0" smtClean="0"/>
              <a:t>"); //Statement 1</a:t>
            </a:r>
          </a:p>
          <a:p>
            <a:pPr>
              <a:buNone/>
            </a:pPr>
            <a:r>
              <a:rPr lang="en-US" dirty="0" smtClean="0"/>
              <a:t>      if(</a:t>
            </a:r>
            <a:r>
              <a:rPr lang="en-US" dirty="0" err="1" smtClean="0"/>
              <a:t>fp</a:t>
            </a:r>
            <a:r>
              <a:rPr lang="en-US" dirty="0" smtClean="0"/>
              <a:t> == NULL) </a:t>
            </a:r>
          </a:p>
          <a:p>
            <a:pPr>
              <a:buNone/>
            </a:pPr>
            <a:r>
              <a:rPr lang="en-US" dirty="0" smtClean="0"/>
              <a:t>	 { 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printf</a:t>
            </a:r>
            <a:r>
              <a:rPr lang="en-US" dirty="0" smtClean="0"/>
              <a:t>("\</a:t>
            </a:r>
            <a:r>
              <a:rPr lang="en-US" dirty="0" err="1" smtClean="0"/>
              <a:t>nCan't</a:t>
            </a:r>
            <a:r>
              <a:rPr lang="en-US" dirty="0" smtClean="0"/>
              <a:t> open file or file doesn't exist."); </a:t>
            </a:r>
          </a:p>
          <a:p>
            <a:pPr>
              <a:buNone/>
            </a:pPr>
            <a:r>
              <a:rPr lang="en-US" dirty="0" smtClean="0"/>
              <a:t>		exit(0); </a:t>
            </a:r>
          </a:p>
          <a:p>
            <a:pPr>
              <a:buNone/>
            </a:pPr>
            <a:r>
              <a:rPr lang="en-US" dirty="0" smtClean="0"/>
              <a:t>	 } 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214678" y="357166"/>
            <a:ext cx="5572164" cy="8309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//Program for file manipulation using </a:t>
            </a:r>
            <a:r>
              <a:rPr lang="en-US" sz="2400" dirty="0" err="1" smtClean="0"/>
              <a:t>fprintf</a:t>
            </a:r>
            <a:r>
              <a:rPr lang="en-US" sz="2400" dirty="0" smtClean="0"/>
              <a:t>() 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42942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do</a:t>
            </a:r>
          </a:p>
          <a:p>
            <a:pPr>
              <a:buNone/>
            </a:pPr>
            <a:r>
              <a:rPr lang="en-US" dirty="0" smtClean="0"/>
              <a:t>{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printf</a:t>
            </a:r>
            <a:r>
              <a:rPr lang="en-US" dirty="0" smtClean="0"/>
              <a:t>("\</a:t>
            </a:r>
            <a:r>
              <a:rPr lang="en-US" dirty="0" err="1" smtClean="0"/>
              <a:t>nEnter</a:t>
            </a:r>
            <a:r>
              <a:rPr lang="en-US" dirty="0" smtClean="0"/>
              <a:t> Roll : ");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scanf</a:t>
            </a:r>
            <a:r>
              <a:rPr lang="en-US" dirty="0" smtClean="0"/>
              <a:t>("%</a:t>
            </a:r>
            <a:r>
              <a:rPr lang="en-US" dirty="0" err="1" smtClean="0"/>
              <a:t>d",&amp;roll</a:t>
            </a:r>
            <a:r>
              <a:rPr lang="en-US" dirty="0" smtClean="0"/>
              <a:t>);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printf</a:t>
            </a:r>
            <a:r>
              <a:rPr lang="en-US" dirty="0" smtClean="0"/>
              <a:t>("\</a:t>
            </a:r>
            <a:r>
              <a:rPr lang="en-US" dirty="0" err="1" smtClean="0"/>
              <a:t>nEnter</a:t>
            </a:r>
            <a:r>
              <a:rPr lang="en-US" dirty="0" smtClean="0"/>
              <a:t> Name : ");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scanf</a:t>
            </a:r>
            <a:r>
              <a:rPr lang="en-US" dirty="0" smtClean="0"/>
              <a:t>("%</a:t>
            </a:r>
            <a:r>
              <a:rPr lang="en-US" dirty="0" err="1" smtClean="0"/>
              <a:t>s",name</a:t>
            </a:r>
            <a:r>
              <a:rPr lang="en-US" dirty="0" smtClean="0"/>
              <a:t>);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printf</a:t>
            </a:r>
            <a:r>
              <a:rPr lang="en-US" dirty="0" smtClean="0"/>
              <a:t>("\</a:t>
            </a:r>
            <a:r>
              <a:rPr lang="en-US" dirty="0" err="1" smtClean="0"/>
              <a:t>nEnter</a:t>
            </a:r>
            <a:r>
              <a:rPr lang="en-US" dirty="0" smtClean="0"/>
              <a:t> Marks : ");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scanf</a:t>
            </a:r>
            <a:r>
              <a:rPr lang="en-US" dirty="0" smtClean="0"/>
              <a:t>("%</a:t>
            </a:r>
            <a:r>
              <a:rPr lang="en-US" dirty="0" err="1" smtClean="0"/>
              <a:t>f",&amp;marks</a:t>
            </a:r>
            <a:r>
              <a:rPr lang="en-US" dirty="0" smtClean="0"/>
              <a:t>); </a:t>
            </a:r>
            <a:r>
              <a:rPr lang="en-US" dirty="0" err="1" smtClean="0"/>
              <a:t>fprintf</a:t>
            </a:r>
            <a:r>
              <a:rPr lang="en-US" dirty="0" smtClean="0"/>
              <a:t>(</a:t>
            </a:r>
            <a:r>
              <a:rPr lang="en-US" dirty="0" err="1" smtClean="0"/>
              <a:t>fp</a:t>
            </a:r>
            <a:r>
              <a:rPr lang="en-US" dirty="0" smtClean="0"/>
              <a:t>,"%</a:t>
            </a:r>
            <a:r>
              <a:rPr lang="en-US" dirty="0" err="1" smtClean="0"/>
              <a:t>d%s%f",roll,name,marks</a:t>
            </a:r>
            <a:r>
              <a:rPr lang="en-US" dirty="0" smtClean="0"/>
              <a:t>);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printf</a:t>
            </a:r>
            <a:r>
              <a:rPr lang="en-US" dirty="0" smtClean="0"/>
              <a:t>("\</a:t>
            </a:r>
            <a:r>
              <a:rPr lang="en-US" dirty="0" err="1" smtClean="0"/>
              <a:t>nDo</a:t>
            </a:r>
            <a:r>
              <a:rPr lang="en-US" dirty="0" smtClean="0"/>
              <a:t> you want to add another data (y/n) : ");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ch</a:t>
            </a:r>
            <a:r>
              <a:rPr lang="en-US" dirty="0" smtClean="0"/>
              <a:t> = </a:t>
            </a:r>
            <a:r>
              <a:rPr lang="en-US" dirty="0" err="1" smtClean="0"/>
              <a:t>getche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 }while(</a:t>
            </a:r>
            <a:r>
              <a:rPr lang="en-US" dirty="0" err="1" smtClean="0"/>
              <a:t>ch</a:t>
            </a:r>
            <a:r>
              <a:rPr lang="en-US" dirty="0" smtClean="0"/>
              <a:t>=='y' || </a:t>
            </a:r>
            <a:r>
              <a:rPr lang="en-US" dirty="0" err="1" smtClean="0"/>
              <a:t>ch</a:t>
            </a:r>
            <a:r>
              <a:rPr lang="en-US" dirty="0" smtClean="0"/>
              <a:t>=='Y');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printf</a:t>
            </a:r>
            <a:r>
              <a:rPr lang="en-US" dirty="0" smtClean="0"/>
              <a:t>("\</a:t>
            </a:r>
            <a:r>
              <a:rPr lang="en-US" dirty="0" err="1" smtClean="0"/>
              <a:t>nData</a:t>
            </a:r>
            <a:r>
              <a:rPr lang="en-US" dirty="0" smtClean="0"/>
              <a:t> written successfully...");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fclose</a:t>
            </a:r>
            <a:r>
              <a:rPr lang="en-US" dirty="0" smtClean="0"/>
              <a:t>(</a:t>
            </a:r>
            <a:r>
              <a:rPr lang="en-US" dirty="0" err="1" smtClean="0"/>
              <a:t>fp</a:t>
            </a:r>
            <a:r>
              <a:rPr lang="en-US" dirty="0" smtClean="0"/>
              <a:t>); 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4294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Output : </a:t>
            </a:r>
          </a:p>
          <a:p>
            <a:pPr>
              <a:buNone/>
            </a:pPr>
            <a:r>
              <a:rPr lang="en-US" dirty="0" smtClean="0"/>
              <a:t>Enter Roll : 1 </a:t>
            </a:r>
          </a:p>
          <a:p>
            <a:pPr>
              <a:buNone/>
            </a:pPr>
            <a:r>
              <a:rPr lang="en-US" dirty="0" smtClean="0"/>
              <a:t>Enter Name : </a:t>
            </a:r>
            <a:r>
              <a:rPr lang="en-US" dirty="0" err="1" smtClean="0"/>
              <a:t>Nilo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Enter Marks : 78.53 </a:t>
            </a:r>
          </a:p>
          <a:p>
            <a:pPr>
              <a:buNone/>
            </a:pPr>
            <a:r>
              <a:rPr lang="en-US" dirty="0" smtClean="0"/>
              <a:t>Do you want to add another data (y/n) : y </a:t>
            </a:r>
          </a:p>
          <a:p>
            <a:pPr>
              <a:buNone/>
            </a:pPr>
            <a:r>
              <a:rPr lang="en-US" dirty="0" smtClean="0"/>
              <a:t>Enter Roll : 2 </a:t>
            </a:r>
          </a:p>
          <a:p>
            <a:pPr>
              <a:buNone/>
            </a:pPr>
            <a:r>
              <a:rPr lang="en-US" dirty="0" smtClean="0"/>
              <a:t>Enter Name : </a:t>
            </a:r>
            <a:r>
              <a:rPr lang="en-US" dirty="0" err="1" smtClean="0"/>
              <a:t>Nafees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Enter Marks : 89.62 </a:t>
            </a:r>
          </a:p>
          <a:p>
            <a:pPr>
              <a:buNone/>
            </a:pPr>
            <a:r>
              <a:rPr lang="en-US" dirty="0" smtClean="0"/>
              <a:t>Do you want to add another data (y/n) : n </a:t>
            </a:r>
          </a:p>
          <a:p>
            <a:pPr>
              <a:buNone/>
            </a:pPr>
            <a:r>
              <a:rPr lang="en-US" dirty="0" smtClean="0"/>
              <a:t>Data written successfully...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4294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#include&lt;</a:t>
            </a:r>
            <a:r>
              <a:rPr lang="en-US" dirty="0" err="1" smtClean="0"/>
              <a:t>stdio.h</a:t>
            </a:r>
            <a:r>
              <a:rPr lang="en-US" dirty="0" smtClean="0"/>
              <a:t>&gt; </a:t>
            </a:r>
          </a:p>
          <a:p>
            <a:pPr>
              <a:buNone/>
            </a:pPr>
            <a:r>
              <a:rPr lang="en-US" dirty="0" smtClean="0"/>
              <a:t>void main() </a:t>
            </a:r>
          </a:p>
          <a:p>
            <a:pPr>
              <a:buNone/>
            </a:pPr>
            <a:r>
              <a:rPr lang="en-US" dirty="0" smtClean="0"/>
              <a:t>{ </a:t>
            </a:r>
          </a:p>
          <a:p>
            <a:pPr>
              <a:buNone/>
            </a:pPr>
            <a:r>
              <a:rPr lang="en-US" dirty="0" smtClean="0"/>
              <a:t>	FILE *</a:t>
            </a:r>
            <a:r>
              <a:rPr lang="en-US" dirty="0" err="1" smtClean="0"/>
              <a:t>fp</a:t>
            </a:r>
            <a:r>
              <a:rPr lang="en-US" dirty="0" smtClean="0"/>
              <a:t>; </a:t>
            </a:r>
          </a:p>
          <a:p>
            <a:pPr>
              <a:buNone/>
            </a:pPr>
            <a:r>
              <a:rPr lang="en-US" dirty="0" smtClean="0"/>
              <a:t>	char </a:t>
            </a:r>
            <a:r>
              <a:rPr lang="en-US" dirty="0" err="1" smtClean="0"/>
              <a:t>ch</a:t>
            </a:r>
            <a:r>
              <a:rPr lang="en-US" dirty="0" smtClean="0"/>
              <a:t>;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fp</a:t>
            </a:r>
            <a:r>
              <a:rPr lang="en-US" dirty="0" smtClean="0"/>
              <a:t> = </a:t>
            </a:r>
            <a:r>
              <a:rPr lang="en-US" dirty="0" err="1" smtClean="0"/>
              <a:t>fopen</a:t>
            </a:r>
            <a:r>
              <a:rPr lang="en-US" dirty="0" smtClean="0"/>
              <a:t>("</a:t>
            </a:r>
            <a:r>
              <a:rPr lang="en-US" dirty="0" err="1" smtClean="0"/>
              <a:t>file.txt","r</a:t>
            </a:r>
            <a:r>
              <a:rPr lang="en-US" dirty="0" smtClean="0"/>
              <a:t>"); //Statement 1 </a:t>
            </a:r>
          </a:p>
          <a:p>
            <a:pPr>
              <a:buNone/>
            </a:pPr>
            <a:r>
              <a:rPr lang="en-US" dirty="0" smtClean="0"/>
              <a:t>	if(</a:t>
            </a:r>
            <a:r>
              <a:rPr lang="en-US" dirty="0" err="1" smtClean="0"/>
              <a:t>fp</a:t>
            </a:r>
            <a:r>
              <a:rPr lang="en-US" dirty="0" smtClean="0"/>
              <a:t> == NULL) </a:t>
            </a:r>
          </a:p>
          <a:p>
            <a:pPr>
              <a:buNone/>
            </a:pPr>
            <a:r>
              <a:rPr lang="en-US" dirty="0" smtClean="0"/>
              <a:t>	{ 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printf</a:t>
            </a:r>
            <a:r>
              <a:rPr lang="en-US" dirty="0" smtClean="0"/>
              <a:t>("\</a:t>
            </a:r>
            <a:r>
              <a:rPr lang="en-US" dirty="0" err="1" smtClean="0"/>
              <a:t>nCan't</a:t>
            </a:r>
            <a:r>
              <a:rPr lang="en-US" dirty="0" smtClean="0"/>
              <a:t> open file or file doesn't exist."); </a:t>
            </a:r>
          </a:p>
          <a:p>
            <a:pPr>
              <a:buNone/>
            </a:pPr>
            <a:r>
              <a:rPr lang="en-US" dirty="0" smtClean="0"/>
              <a:t>		exit(0); </a:t>
            </a:r>
          </a:p>
          <a:p>
            <a:pPr>
              <a:buNone/>
            </a:pPr>
            <a:r>
              <a:rPr lang="en-US" dirty="0" smtClean="0"/>
              <a:t>	}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214678" y="812053"/>
            <a:ext cx="5572164" cy="8309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//Program for file manipulation using </a:t>
            </a:r>
            <a:r>
              <a:rPr lang="en-US" sz="2400" dirty="0" err="1" smtClean="0"/>
              <a:t>fscanf</a:t>
            </a:r>
            <a:r>
              <a:rPr lang="en-US" sz="2400" dirty="0" smtClean="0"/>
              <a:t>() 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14290"/>
            <a:ext cx="8501122" cy="642942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dirty="0" smtClean="0"/>
              <a:t>	</a:t>
            </a:r>
            <a:r>
              <a:rPr lang="en-US" dirty="0" err="1" smtClean="0"/>
              <a:t>printf</a:t>
            </a:r>
            <a:r>
              <a:rPr lang="en-US" dirty="0" smtClean="0"/>
              <a:t>("\</a:t>
            </a:r>
            <a:r>
              <a:rPr lang="en-US" dirty="0" err="1" smtClean="0"/>
              <a:t>nData</a:t>
            </a:r>
            <a:r>
              <a:rPr lang="en-US" dirty="0" smtClean="0"/>
              <a:t> in file...\n");</a:t>
            </a:r>
          </a:p>
          <a:p>
            <a:pPr algn="just">
              <a:buNone/>
            </a:pPr>
            <a:r>
              <a:rPr lang="en-US" dirty="0" smtClean="0"/>
              <a:t>	while((</a:t>
            </a:r>
            <a:r>
              <a:rPr lang="en-US" dirty="0" err="1" smtClean="0"/>
              <a:t>fscanf</a:t>
            </a:r>
            <a:r>
              <a:rPr lang="en-US" dirty="0" smtClean="0"/>
              <a:t>(</a:t>
            </a:r>
            <a:r>
              <a:rPr lang="en-US" dirty="0" err="1" smtClean="0"/>
              <a:t>fp</a:t>
            </a:r>
            <a:r>
              <a:rPr lang="en-US" dirty="0" smtClean="0"/>
              <a:t>,"%</a:t>
            </a:r>
            <a:r>
              <a:rPr lang="en-US" dirty="0" err="1" smtClean="0"/>
              <a:t>d%s%f",&amp;roll,name,&amp;marks</a:t>
            </a:r>
            <a:r>
              <a:rPr lang="en-US" dirty="0" smtClean="0"/>
              <a:t>))!=EOF) //Statement 2</a:t>
            </a:r>
          </a:p>
          <a:p>
            <a:pPr algn="just">
              <a:buNone/>
            </a:pPr>
            <a:r>
              <a:rPr lang="en-US" dirty="0" smtClean="0"/>
              <a:t>	{</a:t>
            </a:r>
          </a:p>
          <a:p>
            <a:pPr algn="just">
              <a:buNone/>
            </a:pPr>
            <a:r>
              <a:rPr lang="en-US" dirty="0" smtClean="0"/>
              <a:t>		</a:t>
            </a:r>
            <a:r>
              <a:rPr lang="en-US" dirty="0" err="1" smtClean="0"/>
              <a:t>printf</a:t>
            </a:r>
            <a:r>
              <a:rPr lang="en-US" dirty="0" smtClean="0"/>
              <a:t>("\</a:t>
            </a:r>
            <a:r>
              <a:rPr lang="en-US" dirty="0" err="1" smtClean="0"/>
              <a:t>n%d</a:t>
            </a:r>
            <a:r>
              <a:rPr lang="en-US" dirty="0" smtClean="0"/>
              <a:t>\</a:t>
            </a:r>
            <a:r>
              <a:rPr lang="en-US" dirty="0" err="1" smtClean="0"/>
              <a:t>t%s</a:t>
            </a:r>
            <a:r>
              <a:rPr lang="en-US" dirty="0" smtClean="0"/>
              <a:t>\</a:t>
            </a:r>
            <a:r>
              <a:rPr lang="en-US" dirty="0" err="1" smtClean="0"/>
              <a:t>t%f",roll,name,marks</a:t>
            </a:r>
            <a:r>
              <a:rPr lang="en-US" dirty="0" smtClean="0"/>
              <a:t>);</a:t>
            </a:r>
          </a:p>
          <a:p>
            <a:pPr algn="just">
              <a:buNone/>
            </a:pPr>
            <a:r>
              <a:rPr lang="en-US" dirty="0" smtClean="0"/>
              <a:t>	}</a:t>
            </a:r>
          </a:p>
          <a:p>
            <a:pPr algn="just">
              <a:buNone/>
            </a:pPr>
            <a:r>
              <a:rPr lang="en-US" dirty="0" smtClean="0"/>
              <a:t>	</a:t>
            </a:r>
            <a:r>
              <a:rPr lang="en-US" dirty="0" err="1" smtClean="0"/>
              <a:t>fclose</a:t>
            </a:r>
            <a:r>
              <a:rPr lang="en-US" dirty="0" smtClean="0"/>
              <a:t>(</a:t>
            </a:r>
            <a:r>
              <a:rPr lang="en-US" dirty="0" err="1" smtClean="0"/>
              <a:t>fp</a:t>
            </a:r>
            <a:r>
              <a:rPr lang="en-US" dirty="0" smtClean="0"/>
              <a:t>); </a:t>
            </a:r>
          </a:p>
          <a:p>
            <a:pPr>
              <a:buNone/>
            </a:pPr>
            <a:r>
              <a:rPr lang="en-US" dirty="0" smtClean="0"/>
              <a:t>} </a:t>
            </a:r>
          </a:p>
          <a:p>
            <a:pPr>
              <a:buNone/>
            </a:pPr>
            <a:r>
              <a:rPr lang="en-US" b="1" dirty="0" smtClean="0"/>
              <a:t>Output : </a:t>
            </a:r>
          </a:p>
          <a:p>
            <a:pPr>
              <a:buNone/>
            </a:pPr>
            <a:r>
              <a:rPr lang="en-US" dirty="0" smtClean="0"/>
              <a:t>Data in file... </a:t>
            </a:r>
          </a:p>
          <a:p>
            <a:pPr>
              <a:buNone/>
            </a:pPr>
            <a:r>
              <a:rPr lang="en-US" dirty="0" smtClean="0"/>
              <a:t>1 </a:t>
            </a:r>
            <a:r>
              <a:rPr lang="en-US" dirty="0" err="1" smtClean="0"/>
              <a:t>Nilo</a:t>
            </a:r>
            <a:r>
              <a:rPr lang="en-US" dirty="0" smtClean="0"/>
              <a:t> 78.53 </a:t>
            </a:r>
          </a:p>
          <a:p>
            <a:pPr>
              <a:buNone/>
            </a:pPr>
            <a:r>
              <a:rPr lang="en-US" dirty="0" smtClean="0"/>
              <a:t>2 </a:t>
            </a:r>
            <a:r>
              <a:rPr lang="en-US" dirty="0" err="1" smtClean="0"/>
              <a:t>Nafees</a:t>
            </a:r>
            <a:r>
              <a:rPr lang="en-US" dirty="0" smtClean="0"/>
              <a:t> 89.62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Preprocessor</a:t>
            </a:r>
          </a:p>
        </p:txBody>
      </p:sp>
      <p:sp>
        <p:nvSpPr>
          <p:cNvPr id="11264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It is a program that processes the source program before compilation.</a:t>
            </a:r>
          </a:p>
          <a:p>
            <a:pPr eaLnBrk="1" hangingPunct="1"/>
            <a:r>
              <a:rPr lang="en-US" smtClean="0"/>
              <a:t>It operates under the following directives</a:t>
            </a:r>
          </a:p>
          <a:p>
            <a:pPr lvl="3" eaLnBrk="1" hangingPunct="1"/>
            <a:r>
              <a:rPr lang="en-US" sz="2800" smtClean="0"/>
              <a:t>File Inclusion</a:t>
            </a:r>
          </a:p>
          <a:p>
            <a:pPr lvl="3" eaLnBrk="1" hangingPunct="1"/>
            <a:r>
              <a:rPr lang="en-US" sz="2800" smtClean="0"/>
              <a:t>Macro substitution</a:t>
            </a:r>
          </a:p>
          <a:p>
            <a:pPr lvl="3" eaLnBrk="1" hangingPunct="1"/>
            <a:r>
              <a:rPr lang="en-US" sz="2800" smtClean="0"/>
              <a:t>Conditional inclusion</a:t>
            </a:r>
          </a:p>
          <a:p>
            <a:pPr lvl="3" eaLnBrk="1" hangingPunct="1">
              <a:buFont typeface="Arial" charset="0"/>
              <a:buNone/>
            </a:pP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File Inclusion</a:t>
            </a:r>
          </a:p>
        </p:txBody>
      </p:sp>
      <p:sp>
        <p:nvSpPr>
          <p:cNvPr id="1136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It is used to include some file that contains functions or some definitions.</a:t>
            </a:r>
          </a:p>
          <a:p>
            <a:pPr eaLnBrk="1" hangingPunct="1"/>
            <a:r>
              <a:rPr lang="en-US" b="1" i="1" smtClean="0"/>
              <a:t>Syntax:</a:t>
            </a:r>
          </a:p>
          <a:p>
            <a:pPr eaLnBrk="1" hangingPunct="1">
              <a:buFont typeface="Arial" charset="0"/>
              <a:buNone/>
            </a:pPr>
            <a:r>
              <a:rPr lang="en-US" b="1" i="1" smtClean="0"/>
              <a:t>		</a:t>
            </a:r>
            <a:r>
              <a:rPr lang="en-US" i="1" smtClean="0"/>
              <a:t>#include&lt;filename&gt;   (or)</a:t>
            </a:r>
          </a:p>
          <a:p>
            <a:pPr eaLnBrk="1" hangingPunct="1">
              <a:buFont typeface="Arial" charset="0"/>
              <a:buNone/>
            </a:pPr>
            <a:r>
              <a:rPr lang="en-US" i="1" smtClean="0"/>
              <a:t>		#include“filename”</a:t>
            </a:r>
          </a:p>
          <a:p>
            <a:pPr eaLnBrk="1" hangingPunct="1"/>
            <a:r>
              <a:rPr lang="en-US" smtClean="0"/>
              <a:t>Eg: #include&lt;stdio.h&gt;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		 #include “ex.c”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Example</a:t>
            </a:r>
          </a:p>
        </p:txBody>
      </p:sp>
      <p:sp>
        <p:nvSpPr>
          <p:cNvPr id="132099" name="Rectangle 3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229600" cy="5486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#include&lt;stdio.h&gt;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#include&lt;conio.h&gt;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void main()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 int x=5;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 printf("\n The Address of x = %u",&amp;x);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 printf("\n The Value of x = %d",x);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8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b="1" i="1" smtClean="0">
                <a:latin typeface="Arial" charset="0"/>
              </a:rPr>
              <a:t>Output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The Address of x = 8714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The Value of x = 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</a:t>
            </a:r>
          </a:p>
        </p:txBody>
      </p:sp>
      <p:sp>
        <p:nvSpPr>
          <p:cNvPr id="1146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#include&lt;</a:t>
            </a:r>
            <a:r>
              <a:rPr lang="en-US" sz="2400" dirty="0" err="1" smtClean="0">
                <a:latin typeface="Arial" charset="0"/>
              </a:rPr>
              <a:t>stdio.h</a:t>
            </a:r>
            <a:r>
              <a:rPr lang="en-US" sz="24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#include&lt;</a:t>
            </a:r>
            <a:r>
              <a:rPr lang="en-US" sz="2400" dirty="0" err="1" smtClean="0">
                <a:latin typeface="Arial" charset="0"/>
              </a:rPr>
              <a:t>conio.h</a:t>
            </a:r>
            <a:r>
              <a:rPr lang="en-US" sz="24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#include "addition.txt"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err="1" smtClean="0">
                <a:latin typeface="Arial" charset="0"/>
              </a:rPr>
              <a:t>int</a:t>
            </a:r>
            <a:r>
              <a:rPr lang="en-US" sz="2400" dirty="0" smtClean="0">
                <a:latin typeface="Arial" charset="0"/>
              </a:rPr>
              <a:t> main()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int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a,b</a:t>
            </a:r>
            <a:r>
              <a:rPr lang="en-US" sz="2400" dirty="0" smtClean="0">
                <a:latin typeface="Arial" charset="0"/>
              </a:rPr>
              <a:t>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printf</a:t>
            </a:r>
            <a:r>
              <a:rPr lang="en-US" sz="2400" dirty="0" smtClean="0">
                <a:latin typeface="Arial" charset="0"/>
              </a:rPr>
              <a:t>("\</a:t>
            </a:r>
            <a:r>
              <a:rPr lang="en-US" sz="2400" dirty="0" err="1" smtClean="0">
                <a:latin typeface="Arial" charset="0"/>
              </a:rPr>
              <a:t>nEnter</a:t>
            </a:r>
            <a:r>
              <a:rPr lang="en-US" sz="2400" dirty="0" smtClean="0">
                <a:latin typeface="Arial" charset="0"/>
              </a:rPr>
              <a:t> the numbers:");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scanf</a:t>
            </a:r>
            <a:r>
              <a:rPr lang="en-US" sz="2400" dirty="0" smtClean="0">
                <a:latin typeface="Arial" charset="0"/>
              </a:rPr>
              <a:t>("%</a:t>
            </a:r>
            <a:r>
              <a:rPr lang="en-US" sz="2400" dirty="0" err="1" smtClean="0">
                <a:latin typeface="Arial" charset="0"/>
              </a:rPr>
              <a:t>d%d",&amp;a,&amp;b</a:t>
            </a:r>
            <a:r>
              <a:rPr lang="en-US" sz="2400" dirty="0" smtClean="0">
                <a:latin typeface="Arial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printf</a:t>
            </a:r>
            <a:r>
              <a:rPr lang="en-US" sz="2400" dirty="0" smtClean="0">
                <a:latin typeface="Arial" charset="0"/>
              </a:rPr>
              <a:t>("The Value is %</a:t>
            </a:r>
            <a:r>
              <a:rPr lang="en-US" sz="2400" dirty="0" err="1" smtClean="0">
                <a:latin typeface="Arial" charset="0"/>
              </a:rPr>
              <a:t>d",add</a:t>
            </a:r>
            <a:r>
              <a:rPr lang="en-US" sz="2400" dirty="0" smtClean="0">
                <a:latin typeface="Arial" charset="0"/>
              </a:rPr>
              <a:t>(</a:t>
            </a:r>
            <a:r>
              <a:rPr lang="en-US" sz="2400" dirty="0" err="1" smtClean="0">
                <a:latin typeface="Arial" charset="0"/>
              </a:rPr>
              <a:t>a,b</a:t>
            </a:r>
            <a:r>
              <a:rPr lang="en-US" sz="2400" dirty="0" smtClean="0">
                <a:latin typeface="Arial" charset="0"/>
              </a:rPr>
              <a:t>));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getch</a:t>
            </a:r>
            <a:r>
              <a:rPr lang="en-US" sz="2400" dirty="0" smtClean="0">
                <a:latin typeface="Arial" charset="0"/>
              </a:rPr>
              <a:t>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dirty="0" smtClean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addition.txt</a:t>
            </a:r>
          </a:p>
        </p:txBody>
      </p:sp>
      <p:sp>
        <p:nvSpPr>
          <p:cNvPr id="11571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800" smtClean="0">
                <a:latin typeface="Arial" charset="0"/>
              </a:rPr>
              <a:t>int add(int a,int b)</a:t>
            </a:r>
          </a:p>
          <a:p>
            <a:pPr eaLnBrk="1" hangingPunct="1">
              <a:buFont typeface="Arial" charset="0"/>
              <a:buNone/>
            </a:pPr>
            <a:r>
              <a:rPr lang="en-US" sz="2800" smtClean="0">
                <a:latin typeface="Arial" charset="0"/>
              </a:rPr>
              <a:t>{</a:t>
            </a:r>
          </a:p>
          <a:p>
            <a:pPr eaLnBrk="1" hangingPunct="1">
              <a:buFont typeface="Arial" charset="0"/>
              <a:buNone/>
            </a:pPr>
            <a:r>
              <a:rPr lang="en-US" sz="2800" smtClean="0">
                <a:latin typeface="Arial" charset="0"/>
              </a:rPr>
              <a:t> return(a+b);</a:t>
            </a:r>
          </a:p>
          <a:p>
            <a:pPr eaLnBrk="1" hangingPunct="1">
              <a:buFont typeface="Arial" charset="0"/>
              <a:buNone/>
            </a:pPr>
            <a:r>
              <a:rPr lang="en-US" sz="2800" smtClean="0">
                <a:latin typeface="Arial" charset="0"/>
              </a:rPr>
              <a:t>}</a:t>
            </a:r>
          </a:p>
          <a:p>
            <a:pPr eaLnBrk="1" hangingPunct="1">
              <a:buFont typeface="Arial" charset="0"/>
              <a:buNone/>
            </a:pPr>
            <a:endParaRPr lang="en-US" sz="2800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endParaRPr lang="en-US" sz="2800" smtClean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Output</a:t>
            </a:r>
          </a:p>
        </p:txBody>
      </p:sp>
      <p:sp>
        <p:nvSpPr>
          <p:cNvPr id="11673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en-US" sz="2800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2800" smtClean="0">
                <a:latin typeface="Arial" charset="0"/>
              </a:rPr>
              <a:t>Enter the numbers:7</a:t>
            </a:r>
          </a:p>
          <a:p>
            <a:pPr eaLnBrk="1" hangingPunct="1">
              <a:buFont typeface="Arial" charset="0"/>
              <a:buNone/>
            </a:pPr>
            <a:r>
              <a:rPr lang="en-US" sz="2800" smtClean="0">
                <a:latin typeface="Arial" charset="0"/>
              </a:rPr>
              <a:t>4</a:t>
            </a:r>
          </a:p>
          <a:p>
            <a:pPr eaLnBrk="1" hangingPunct="1">
              <a:buFont typeface="Arial" charset="0"/>
              <a:buNone/>
            </a:pPr>
            <a:r>
              <a:rPr lang="en-US" sz="2800" smtClean="0">
                <a:latin typeface="Arial" charset="0"/>
              </a:rPr>
              <a:t>The Value is 11</a:t>
            </a:r>
          </a:p>
          <a:p>
            <a:pPr eaLnBrk="1" hangingPunct="1">
              <a:buFont typeface="Arial" charset="0"/>
              <a:buNone/>
            </a:pPr>
            <a:endParaRPr lang="en-US" sz="2800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endParaRPr lang="en-US" sz="2800" smtClean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</a:t>
            </a:r>
          </a:p>
        </p:txBody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#include&lt;stdio.h&gt;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#include&lt;conio.h&gt;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#include "fact.c"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void main()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 int a;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 printf("\nEnter the number:");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 scanf("%d",&amp;a);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 printf("The factorial of %d! is %d",a,rec(a));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 getch();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Macro Substitution</a:t>
            </a:r>
          </a:p>
        </p:txBody>
      </p:sp>
      <p:sp>
        <p:nvSpPr>
          <p:cNvPr id="12083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It is used to define and use integer, string, or identifier in the source program</a:t>
            </a:r>
          </a:p>
          <a:p>
            <a:pPr eaLnBrk="1" hangingPunct="1"/>
            <a:r>
              <a:rPr lang="en-US" smtClean="0"/>
              <a:t>The three forms of macros are</a:t>
            </a:r>
          </a:p>
          <a:p>
            <a:pPr lvl="3" eaLnBrk="1" hangingPunct="1"/>
            <a:r>
              <a:rPr lang="en-US" sz="2800" smtClean="0"/>
              <a:t>Simple Macro</a:t>
            </a:r>
          </a:p>
          <a:p>
            <a:pPr lvl="3" eaLnBrk="1" hangingPunct="1"/>
            <a:r>
              <a:rPr lang="en-US" sz="2800" smtClean="0"/>
              <a:t>Argumented Macro</a:t>
            </a:r>
          </a:p>
          <a:p>
            <a:pPr lvl="3" eaLnBrk="1" hangingPunct="1"/>
            <a:r>
              <a:rPr lang="en-US" sz="2800" smtClean="0"/>
              <a:t>Nested Macro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3600" b="1" i="1" smtClean="0">
                <a:latin typeface="Arial" charset="0"/>
              </a:rPr>
              <a:t>Simple Macro</a:t>
            </a:r>
          </a:p>
        </p:txBody>
      </p:sp>
      <p:sp>
        <p:nvSpPr>
          <p:cNvPr id="12185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It is used to define some constants</a:t>
            </a:r>
          </a:p>
          <a:p>
            <a:pPr eaLnBrk="1" hangingPunct="1"/>
            <a:r>
              <a:rPr lang="en-US" b="1" i="1" smtClean="0"/>
              <a:t>Syntax</a:t>
            </a:r>
          </a:p>
          <a:p>
            <a:pPr eaLnBrk="1" hangingPunct="1">
              <a:buFont typeface="Arial" charset="0"/>
              <a:buNone/>
            </a:pPr>
            <a:r>
              <a:rPr lang="en-US" b="1" i="1" smtClean="0"/>
              <a:t>		# define identifier string/integer</a:t>
            </a:r>
          </a:p>
          <a:p>
            <a:pPr eaLnBrk="1" hangingPunct="1"/>
            <a:r>
              <a:rPr lang="en-US" b="1" i="1" smtClean="0"/>
              <a:t>Eg:</a:t>
            </a:r>
          </a:p>
          <a:p>
            <a:pPr lvl="1" eaLnBrk="1" hangingPunct="1">
              <a:buFont typeface="Arial" charset="0"/>
              <a:buNone/>
            </a:pPr>
            <a:r>
              <a:rPr lang="en-US" smtClean="0"/>
              <a:t>	#define pi 3.14</a:t>
            </a:r>
          </a:p>
          <a:p>
            <a:pPr lvl="1" eaLnBrk="1" hangingPunct="1">
              <a:buFont typeface="Arial" charset="0"/>
              <a:buNone/>
            </a:pPr>
            <a:r>
              <a:rPr lang="en-US" smtClean="0"/>
              <a:t>	#define CITY “chennai”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Example</a:t>
            </a:r>
          </a:p>
        </p:txBody>
      </p:sp>
      <p:sp>
        <p:nvSpPr>
          <p:cNvPr id="122883" name="Rectangle 3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5562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#include&lt;stdio.h&gt;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#include&lt;conio.h&gt;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#define pi 3.14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#define CITY "chennai"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void main()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 printf("The Value is %f",2*pi);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 printf("\nThe Value CITY is %s",CITY);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 getch();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b="1" i="1" smtClean="0">
                <a:latin typeface="Arial" charset="0"/>
              </a:rPr>
              <a:t>Output: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The Value is 6.280000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The Value CITY is chennai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3600" b="1" i="1" smtClean="0">
                <a:latin typeface="Arial" charset="0"/>
              </a:rPr>
              <a:t>Argumented Macro</a:t>
            </a:r>
          </a:p>
        </p:txBody>
      </p:sp>
      <p:sp>
        <p:nvSpPr>
          <p:cNvPr id="123907" name="Rectangle 3"/>
          <p:cNvSpPr>
            <a:spLocks noGrp="1"/>
          </p:cNvSpPr>
          <p:nvPr>
            <p:ph type="body" idx="1"/>
          </p:nvPr>
        </p:nvSpPr>
        <p:spPr>
          <a:xfrm>
            <a:off x="228600" y="1600200"/>
            <a:ext cx="8610600" cy="4525963"/>
          </a:xfrm>
        </p:spPr>
        <p:txBody>
          <a:bodyPr/>
          <a:lstStyle/>
          <a:p>
            <a:pPr eaLnBrk="1" hangingPunct="1"/>
            <a:r>
              <a:rPr lang="en-US" smtClean="0"/>
              <a:t>It is used to define some complex forms in the source program.</a:t>
            </a:r>
          </a:p>
          <a:p>
            <a:pPr eaLnBrk="1" hangingPunct="1"/>
            <a:r>
              <a:rPr lang="en-US" b="1" i="1" smtClean="0"/>
              <a:t>Syntax:</a:t>
            </a:r>
          </a:p>
          <a:p>
            <a:pPr eaLnBrk="1" hangingPunct="1">
              <a:buFont typeface="Arial" charset="0"/>
              <a:buNone/>
            </a:pPr>
            <a:r>
              <a:rPr lang="en-US" b="1" i="1" smtClean="0"/>
              <a:t>	#define identifier (v1,v2,….) string/integer</a:t>
            </a:r>
          </a:p>
          <a:p>
            <a:pPr eaLnBrk="1" hangingPunct="1">
              <a:buFont typeface="Arial" charset="0"/>
              <a:buNone/>
            </a:pPr>
            <a:endParaRPr lang="en-US" b="1" i="1" smtClean="0"/>
          </a:p>
          <a:p>
            <a:pPr eaLnBrk="1" hangingPunct="1"/>
            <a:r>
              <a:rPr lang="en-US" b="1" i="1" smtClean="0"/>
              <a:t>Eg:</a:t>
            </a:r>
          </a:p>
          <a:p>
            <a:pPr eaLnBrk="1" hangingPunct="1">
              <a:buFont typeface="Arial" charset="0"/>
              <a:buNone/>
            </a:pPr>
            <a:r>
              <a:rPr lang="en-US" b="1" i="1" smtClean="0"/>
              <a:t>		#define cube(n) (n*n*n)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</a:t>
            </a:r>
          </a:p>
        </p:txBody>
      </p:sp>
      <p:sp>
        <p:nvSpPr>
          <p:cNvPr id="1249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#include&lt;stdio.h&gt;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#include&lt;conio.h&gt;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#define cube(n) (n*n*n)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void main()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{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 printf("The Value of 3 cube is %d",cube(3));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 getch();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}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24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b="1" i="1" smtClean="0">
                <a:latin typeface="Arial" charset="0"/>
              </a:rPr>
              <a:t>Output: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The Value of 3 cube is 27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2400" smtClean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3600" b="1" i="1" smtClean="0">
                <a:latin typeface="Arial" charset="0"/>
              </a:rPr>
              <a:t>Nested Macro</a:t>
            </a:r>
          </a:p>
        </p:txBody>
      </p:sp>
      <p:sp>
        <p:nvSpPr>
          <p:cNvPr id="1259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Here one macro is used by another macro.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b="1" i="1" smtClean="0"/>
              <a:t>Eg:</a:t>
            </a:r>
          </a:p>
          <a:p>
            <a:pPr eaLnBrk="1" hangingPunct="1">
              <a:buFont typeface="Arial" charset="0"/>
              <a:buNone/>
            </a:pPr>
            <a:r>
              <a:rPr lang="en-US" b="1" i="1" smtClean="0"/>
              <a:t>		</a:t>
            </a:r>
            <a:r>
              <a:rPr lang="en-US" smtClean="0"/>
              <a:t>#define a 3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		#define sq a*a</a:t>
            </a:r>
            <a:endParaRPr lang="en-US" b="1" i="1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Pointer Declaration</a:t>
            </a:r>
          </a:p>
        </p:txBody>
      </p:sp>
      <p:sp>
        <p:nvSpPr>
          <p:cNvPr id="133123" name="Rectangle 3"/>
          <p:cNvSpPr>
            <a:spLocks noGrp="1"/>
          </p:cNvSpPr>
          <p:nvPr>
            <p:ph type="body" idx="1"/>
          </p:nvPr>
        </p:nvSpPr>
        <p:spPr>
          <a:xfrm>
            <a:off x="228600" y="1295400"/>
            <a:ext cx="8534400" cy="5181600"/>
          </a:xfrm>
        </p:spPr>
        <p:txBody>
          <a:bodyPr/>
          <a:lstStyle/>
          <a:p>
            <a:pPr eaLnBrk="1" hangingPunct="1"/>
            <a:r>
              <a:rPr lang="en-US" b="1" smtClean="0"/>
              <a:t>Syntax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		</a:t>
            </a:r>
            <a:r>
              <a:rPr lang="en-US" b="1" i="1" smtClean="0"/>
              <a:t>data-type *pointer-name;</a:t>
            </a:r>
          </a:p>
          <a:p>
            <a:pPr eaLnBrk="1" hangingPunct="1">
              <a:buFont typeface="Arial" charset="0"/>
              <a:buNone/>
            </a:pPr>
            <a:r>
              <a:rPr lang="en-US" b="1" i="1" smtClean="0"/>
              <a:t>	</a:t>
            </a:r>
          </a:p>
          <a:p>
            <a:pPr eaLnBrk="1" hangingPunct="1">
              <a:buFont typeface="Arial" charset="0"/>
              <a:buNone/>
            </a:pPr>
            <a:r>
              <a:rPr lang="en-US" b="1" i="1" smtClean="0"/>
              <a:t>		</a:t>
            </a:r>
            <a:r>
              <a:rPr lang="en-US" i="1" smtClean="0"/>
              <a:t>data-type 		- Type of the data to 					  which the pointer points.</a:t>
            </a:r>
          </a:p>
          <a:p>
            <a:pPr eaLnBrk="1" hangingPunct="1">
              <a:buFont typeface="Arial" charset="0"/>
              <a:buNone/>
            </a:pPr>
            <a:r>
              <a:rPr lang="en-US" i="1" smtClean="0"/>
              <a:t>	</a:t>
            </a:r>
            <a:r>
              <a:rPr lang="en-US" b="1" i="1" smtClean="0"/>
              <a:t>	</a:t>
            </a:r>
            <a:r>
              <a:rPr lang="en-US" i="1" smtClean="0"/>
              <a:t>pointer-name  -  Name of the pointer</a:t>
            </a:r>
          </a:p>
          <a:p>
            <a:pPr eaLnBrk="1" hangingPunct="1">
              <a:buFont typeface="Arial" charset="0"/>
              <a:buNone/>
            </a:pPr>
            <a:endParaRPr lang="en-US" i="1" smtClean="0"/>
          </a:p>
          <a:p>
            <a:pPr eaLnBrk="1" hangingPunct="1"/>
            <a:r>
              <a:rPr lang="en-US" b="1" smtClean="0"/>
              <a:t>Example:  </a:t>
            </a:r>
            <a:r>
              <a:rPr lang="en-US" sz="4000" smtClean="0"/>
              <a:t>int *a;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Example</a:t>
            </a:r>
          </a:p>
        </p:txBody>
      </p:sp>
      <p:sp>
        <p:nvSpPr>
          <p:cNvPr id="126979" name="Rectangle 3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9831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#include&lt;stdio.h&gt;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#include&lt;conio.h&gt;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#define a 3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#define sq a*a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void main()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 printf("The Value is %d",sq);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 getch();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8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b="1" i="1" smtClean="0">
                <a:latin typeface="Arial" charset="0"/>
              </a:rPr>
              <a:t>Output: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The Value is 9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800" smtClean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smtClean="0">
                <a:latin typeface="Arial" charset="0"/>
              </a:rPr>
              <a:t>Conditional Inclusion</a:t>
            </a:r>
          </a:p>
        </p:txBody>
      </p:sp>
      <p:sp>
        <p:nvSpPr>
          <p:cNvPr id="1280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It is used to include some conditional statements.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Example</a:t>
            </a:r>
          </a:p>
        </p:txBody>
      </p:sp>
      <p:sp>
        <p:nvSpPr>
          <p:cNvPr id="129027" name="Rectangle 3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#include&lt;stdio.h&gt;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#include&lt;conio.h&gt;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#define a 3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#ifdef a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#define c a+5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#endif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void main()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  printf("\nThe value C is %d",c);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	getch();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b="1" i="1" smtClean="0">
                <a:latin typeface="Arial" charset="0"/>
              </a:rPr>
              <a:t>Output: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The value C is 8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Storage classes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Every C variable has a storage class,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Storage classes determines :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The part of memory where storage is allocated for variable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What will be the initial value of the variable if not assigned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How long the storage allocation continues to exists.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The scope which specifies the part of the program over which a variable name is visible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Categories of storage classes in C: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Automatic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External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Static 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Register</a:t>
            </a:r>
          </a:p>
          <a:p>
            <a:pPr lvl="1"/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42862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Automatic (auto)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929354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By default, variables in C uses the auto storage class.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The variables are automatically created when needed and deleted when they fall out of the scope.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Ex: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void main()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{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	auto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int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a=10;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	{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		auto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int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a=20;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		{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			auto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int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a =30;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			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printf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(“%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d”,a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);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		}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         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printf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(“\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n%d”,a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);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	}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printf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(“\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n%d”,a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);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}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72198" y="2202412"/>
            <a:ext cx="1143008" cy="193899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Output</a:t>
            </a:r>
          </a:p>
          <a:p>
            <a:endParaRPr lang="en-US" sz="2400" dirty="0" smtClean="0"/>
          </a:p>
          <a:p>
            <a:r>
              <a:rPr lang="en-US" sz="2400" dirty="0" smtClean="0"/>
              <a:t>30</a:t>
            </a:r>
          </a:p>
          <a:p>
            <a:r>
              <a:rPr lang="en-US" sz="2400" dirty="0" smtClean="0"/>
              <a:t>20</a:t>
            </a:r>
          </a:p>
          <a:p>
            <a:r>
              <a:rPr lang="en-US" sz="2400" dirty="0" smtClean="0"/>
              <a:t>10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42862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Automatic (auto)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43536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Storage		: Memory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Scope	           : Within the block in which variable is    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                                  defined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Life                       : Till the program control is within the 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                                   block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Default value        : Un predictable (Garbage Value)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42862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External (Global) -extern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215106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Global variables are accessible from within any block &amp; or remains in existence for the entire execution of the program.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Using global variables we can transfer information into a function without using arguments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Ex:</a:t>
            </a:r>
          </a:p>
          <a:p>
            <a:pPr>
              <a:buNone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void sum();</a:t>
            </a:r>
          </a:p>
          <a:p>
            <a:pPr>
              <a:buNone/>
            </a:pP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int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a=10,b=5; </a:t>
            </a:r>
          </a:p>
          <a:p>
            <a:pPr>
              <a:buNone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void main()</a:t>
            </a:r>
          </a:p>
          <a:p>
            <a:pPr>
              <a:buNone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{</a:t>
            </a:r>
          </a:p>
          <a:p>
            <a:pPr>
              <a:buNone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clrscr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();</a:t>
            </a:r>
          </a:p>
          <a:p>
            <a:pPr>
              <a:buNone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	sum();</a:t>
            </a:r>
          </a:p>
          <a:p>
            <a:pPr>
              <a:buNone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getch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();</a:t>
            </a:r>
          </a:p>
          <a:p>
            <a:pPr>
              <a:buNone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}</a:t>
            </a:r>
          </a:p>
          <a:p>
            <a:pPr>
              <a:buNone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void sum()</a:t>
            </a:r>
          </a:p>
          <a:p>
            <a:pPr>
              <a:buNone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{</a:t>
            </a:r>
          </a:p>
          <a:p>
            <a:pPr>
              <a:buNone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int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c;</a:t>
            </a:r>
          </a:p>
          <a:p>
            <a:pPr>
              <a:buNone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	c=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a+b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buNone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printf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(“Added values : %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d”,c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);</a:t>
            </a:r>
          </a:p>
          <a:p>
            <a:pPr>
              <a:buNone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71934" y="2571744"/>
            <a:ext cx="2571768" cy="12003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Output</a:t>
            </a:r>
          </a:p>
          <a:p>
            <a:endParaRPr lang="en-US" sz="2400" dirty="0" smtClean="0"/>
          </a:p>
          <a:p>
            <a:r>
              <a:rPr lang="en-US" sz="2400" dirty="0" smtClean="0"/>
              <a:t>Added values : 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42862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External - extern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43536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Storage		: Memory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Scope	           : Global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Life                       : During entire program execution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Default value        : zer0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428628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Static variables - static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604"/>
            <a:ext cx="8401080" cy="6286544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Storage: Memory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Scope  : Local to the block in which the  variable is defined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Life       : Value of the variables persist between different function calls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Default value : zer0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Ex: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void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incr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();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void main()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{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incr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();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incr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();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incr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();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}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void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incr</a:t>
            </a:r>
            <a:r>
              <a:rPr lang="en-US" sz="2400" smtClean="0">
                <a:latin typeface="Arial" pitchFamily="34" charset="0"/>
                <a:cs typeface="Arial" pitchFamily="34" charset="0"/>
              </a:rPr>
              <a:t>()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{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	static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int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a=1;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printf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(“%d\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t”,a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);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	a=a+1;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}</a:t>
            </a:r>
          </a:p>
          <a:p>
            <a:pPr>
              <a:buNone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43240" y="2500306"/>
            <a:ext cx="2571768" cy="101566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Output</a:t>
            </a:r>
          </a:p>
          <a:p>
            <a:endParaRPr lang="en-US" sz="2000" dirty="0" smtClean="0"/>
          </a:p>
          <a:p>
            <a:r>
              <a:rPr lang="en-US" sz="2000" dirty="0" smtClean="0"/>
              <a:t>1 2 3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428628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Register variables - register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356"/>
            <a:ext cx="8401080" cy="6286544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Register variables are usually stored in memory and </a:t>
            </a:r>
            <a:r>
              <a:rPr lang="en-US" sz="2400" smtClean="0">
                <a:latin typeface="Arial" pitchFamily="34" charset="0"/>
                <a:cs typeface="Arial" pitchFamily="34" charset="0"/>
              </a:rPr>
              <a:t>passed back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&amp; forth to the processor as needed.</a:t>
            </a:r>
          </a:p>
          <a:p>
            <a:pPr algn="just"/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Storage: CPU Registers</a:t>
            </a: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Scope  : Local to the block in which the  variable is </a:t>
            </a:r>
          </a:p>
          <a:p>
            <a:pPr algn="just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                  defined</a:t>
            </a: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Life       : Till the program control is within the block in   </a:t>
            </a:r>
          </a:p>
          <a:p>
            <a:pPr algn="just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                  which variable is defined.</a:t>
            </a: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Default value : Unpredictable(Garbage).</a:t>
            </a: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Ex:</a:t>
            </a:r>
          </a:p>
          <a:p>
            <a:pPr algn="just"/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void main()</a:t>
            </a:r>
          </a:p>
          <a:p>
            <a:pPr algn="just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{</a:t>
            </a:r>
          </a:p>
          <a:p>
            <a:pPr algn="just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	register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int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counter;</a:t>
            </a:r>
          </a:p>
          <a:p>
            <a:pPr algn="just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}</a:t>
            </a:r>
          </a:p>
          <a:p>
            <a:pPr algn="just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200" smtClean="0">
                <a:latin typeface="Arial" charset="0"/>
              </a:rPr>
              <a:t>Accessing Variable through Pointer</a:t>
            </a:r>
          </a:p>
        </p:txBody>
      </p:sp>
      <p:sp>
        <p:nvSpPr>
          <p:cNvPr id="13414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/>
            <a:r>
              <a:rPr lang="en-US" dirty="0" smtClean="0"/>
              <a:t>If a pointer is declared and assigned to a variable, then the variable can be accessed through the pointer.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Example:</a:t>
            </a:r>
          </a:p>
          <a:p>
            <a:pPr eaLnBrk="1" hangingPunct="1">
              <a:buFont typeface="Arial" charset="0"/>
              <a:buNone/>
            </a:pPr>
            <a:r>
              <a:rPr lang="en-US" dirty="0" smtClean="0"/>
              <a:t>		</a:t>
            </a:r>
            <a:r>
              <a:rPr lang="en-US" dirty="0" err="1" smtClean="0"/>
              <a:t>int</a:t>
            </a:r>
            <a:r>
              <a:rPr lang="en-US" dirty="0" smtClean="0"/>
              <a:t> *a;</a:t>
            </a:r>
          </a:p>
          <a:p>
            <a:pPr eaLnBrk="1" hangingPunct="1">
              <a:buFont typeface="Arial" charset="0"/>
              <a:buNone/>
            </a:pPr>
            <a:r>
              <a:rPr lang="en-US" dirty="0" smtClean="0"/>
              <a:t>		</a:t>
            </a:r>
            <a:r>
              <a:rPr lang="en-US" dirty="0" err="1" smtClean="0"/>
              <a:t>int</a:t>
            </a:r>
            <a:r>
              <a:rPr lang="en-US" dirty="0" smtClean="0"/>
              <a:t> x=5;</a:t>
            </a:r>
          </a:p>
          <a:p>
            <a:pPr eaLnBrk="1" hangingPunct="1">
              <a:buFont typeface="Arial" charset="0"/>
              <a:buNone/>
            </a:pPr>
            <a:r>
              <a:rPr lang="en-US" dirty="0" smtClean="0"/>
              <a:t>		a=&amp;x;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3"/>
          <p:cNvSpPr>
            <a:spLocks noGrp="1"/>
          </p:cNvSpPr>
          <p:nvPr>
            <p:ph type="body" idx="1"/>
          </p:nvPr>
        </p:nvSpPr>
        <p:spPr>
          <a:xfrm>
            <a:off x="457200" y="228600"/>
            <a:ext cx="8229600" cy="6172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b="1" i="1" dirty="0" smtClean="0">
                <a:latin typeface="Arial" charset="0"/>
              </a:rPr>
              <a:t>Example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b="1" i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#include&lt;</a:t>
            </a:r>
            <a:r>
              <a:rPr lang="en-US" sz="2800" dirty="0" err="1" smtClean="0">
                <a:latin typeface="Arial" charset="0"/>
              </a:rPr>
              <a:t>stdio.h</a:t>
            </a:r>
            <a:r>
              <a:rPr lang="en-US" sz="28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#include&lt;</a:t>
            </a:r>
            <a:r>
              <a:rPr lang="en-US" sz="2800" dirty="0" err="1" smtClean="0">
                <a:latin typeface="Arial" charset="0"/>
              </a:rPr>
              <a:t>conio.h</a:t>
            </a:r>
            <a:r>
              <a:rPr lang="en-US" sz="28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void main()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 </a:t>
            </a:r>
            <a:r>
              <a:rPr lang="en-US" sz="2800" dirty="0" err="1" smtClean="0">
                <a:latin typeface="Arial" charset="0"/>
              </a:rPr>
              <a:t>int</a:t>
            </a:r>
            <a:r>
              <a:rPr lang="en-US" sz="2800" dirty="0" smtClean="0">
                <a:latin typeface="Arial" charset="0"/>
              </a:rPr>
              <a:t> x=5;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 </a:t>
            </a:r>
            <a:r>
              <a:rPr lang="en-US" sz="2800" dirty="0" err="1" smtClean="0">
                <a:latin typeface="Arial" charset="0"/>
              </a:rPr>
              <a:t>int</a:t>
            </a:r>
            <a:r>
              <a:rPr lang="en-US" sz="2800" dirty="0" smtClean="0">
                <a:latin typeface="Arial" charset="0"/>
              </a:rPr>
              <a:t> *a;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 a=&amp;x;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 </a:t>
            </a:r>
            <a:r>
              <a:rPr lang="en-US" sz="2800" dirty="0" err="1" smtClean="0">
                <a:latin typeface="Arial" charset="0"/>
              </a:rPr>
              <a:t>printf</a:t>
            </a:r>
            <a:r>
              <a:rPr lang="en-US" sz="2800" dirty="0" smtClean="0">
                <a:latin typeface="Arial" charset="0"/>
              </a:rPr>
              <a:t>("\</a:t>
            </a:r>
            <a:r>
              <a:rPr lang="en-US" sz="2800" dirty="0" err="1" smtClean="0">
                <a:latin typeface="Arial" charset="0"/>
              </a:rPr>
              <a:t>nThe</a:t>
            </a:r>
            <a:r>
              <a:rPr lang="en-US" sz="2800" dirty="0" smtClean="0">
                <a:latin typeface="Arial" charset="0"/>
              </a:rPr>
              <a:t> Value of x = %d",*a);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 </a:t>
            </a:r>
            <a:r>
              <a:rPr lang="en-US" sz="2800" dirty="0" err="1" smtClean="0">
                <a:latin typeface="Arial" charset="0"/>
              </a:rPr>
              <a:t>printf</a:t>
            </a:r>
            <a:r>
              <a:rPr lang="en-US" sz="2800" dirty="0" smtClean="0">
                <a:latin typeface="Arial" charset="0"/>
              </a:rPr>
              <a:t>("\</a:t>
            </a:r>
            <a:r>
              <a:rPr lang="en-US" sz="2800" dirty="0" err="1" smtClean="0">
                <a:latin typeface="Arial" charset="0"/>
              </a:rPr>
              <a:t>nThe</a:t>
            </a:r>
            <a:r>
              <a:rPr lang="en-US" sz="2800" dirty="0" smtClean="0">
                <a:latin typeface="Arial" charset="0"/>
              </a:rPr>
              <a:t> Address of x = %u",a);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8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800" dirty="0" smtClean="0"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071934" y="1071546"/>
            <a:ext cx="4786346" cy="15696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Output</a:t>
            </a:r>
          </a:p>
          <a:p>
            <a:endParaRPr lang="en-US" sz="2400" dirty="0" smtClean="0"/>
          </a:p>
          <a:p>
            <a:r>
              <a:rPr lang="en-US" sz="2400" dirty="0" smtClean="0"/>
              <a:t>The Value of x = 5</a:t>
            </a:r>
          </a:p>
          <a:p>
            <a:r>
              <a:rPr lang="en-US" sz="2400" dirty="0" smtClean="0"/>
              <a:t> The Address of x = 8758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/>
          </p:cNvSpPr>
          <p:nvPr>
            <p:ph type="title"/>
          </p:nvPr>
        </p:nvSpPr>
        <p:spPr>
          <a:xfrm>
            <a:off x="457200" y="-14290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Example</a:t>
            </a:r>
          </a:p>
        </p:txBody>
      </p:sp>
      <p:sp>
        <p:nvSpPr>
          <p:cNvPr id="136195" name="Rectangle 3"/>
          <p:cNvSpPr>
            <a:spLocks noGrp="1"/>
          </p:cNvSpPr>
          <p:nvPr>
            <p:ph type="body" idx="1"/>
          </p:nvPr>
        </p:nvSpPr>
        <p:spPr>
          <a:xfrm>
            <a:off x="457200" y="857232"/>
            <a:ext cx="8229600" cy="6500858"/>
          </a:xfrm>
        </p:spPr>
        <p:txBody>
          <a:bodyPr>
            <a:normAutofit fontScale="62500" lnSpcReduction="20000"/>
          </a:bodyPr>
          <a:lstStyle/>
          <a:p>
            <a:pPr eaLnBrk="1" hangingPunct="1">
              <a:buFont typeface="Arial" charset="0"/>
              <a:buNone/>
            </a:pPr>
            <a:endParaRPr lang="en-US" dirty="0" smtClean="0"/>
          </a:p>
          <a:p>
            <a:pPr eaLnBrk="1" hangingPunct="1">
              <a:buFont typeface="Arial" charset="0"/>
              <a:buNone/>
            </a:pPr>
            <a:r>
              <a:rPr lang="en-US" dirty="0" smtClean="0"/>
              <a:t> </a:t>
            </a:r>
            <a:r>
              <a:rPr lang="en-US" sz="3800" dirty="0" smtClean="0"/>
              <a:t>//Area of Circle</a:t>
            </a:r>
          </a:p>
          <a:p>
            <a:pPr eaLnBrk="1" hangingPunct="1">
              <a:buFont typeface="Arial" charset="0"/>
              <a:buNone/>
            </a:pPr>
            <a:r>
              <a:rPr lang="en-US" sz="3800" dirty="0" smtClean="0"/>
              <a:t>#include&lt;</a:t>
            </a:r>
            <a:r>
              <a:rPr lang="en-US" sz="3800" dirty="0" err="1" smtClean="0"/>
              <a:t>stdio.h</a:t>
            </a:r>
            <a:r>
              <a:rPr lang="en-US" sz="3800" dirty="0" smtClean="0"/>
              <a:t>&gt;</a:t>
            </a:r>
          </a:p>
          <a:p>
            <a:pPr eaLnBrk="1" hangingPunct="1">
              <a:buFont typeface="Arial" charset="0"/>
              <a:buNone/>
            </a:pPr>
            <a:r>
              <a:rPr lang="en-US" sz="3800" dirty="0" smtClean="0"/>
              <a:t>#include&lt;</a:t>
            </a:r>
            <a:r>
              <a:rPr lang="en-US" sz="3800" dirty="0" err="1" smtClean="0"/>
              <a:t>conio.h</a:t>
            </a:r>
            <a:r>
              <a:rPr lang="en-US" sz="3800" dirty="0" smtClean="0"/>
              <a:t>&gt;</a:t>
            </a:r>
          </a:p>
          <a:p>
            <a:pPr eaLnBrk="1" hangingPunct="1">
              <a:buFont typeface="Arial" charset="0"/>
              <a:buNone/>
            </a:pPr>
            <a:r>
              <a:rPr lang="en-US" sz="3800" dirty="0" smtClean="0"/>
              <a:t>void main()</a:t>
            </a:r>
          </a:p>
          <a:p>
            <a:pPr eaLnBrk="1" hangingPunct="1">
              <a:buFont typeface="Arial" charset="0"/>
              <a:buNone/>
            </a:pPr>
            <a:r>
              <a:rPr lang="en-US" sz="3800" dirty="0" smtClean="0"/>
              <a:t>{</a:t>
            </a:r>
          </a:p>
          <a:p>
            <a:pPr eaLnBrk="1" hangingPunct="1">
              <a:buFont typeface="Arial" charset="0"/>
              <a:buNone/>
            </a:pPr>
            <a:r>
              <a:rPr lang="en-US" sz="3800" dirty="0" smtClean="0"/>
              <a:t>	float r, area, pi=3.14;</a:t>
            </a:r>
          </a:p>
          <a:p>
            <a:pPr eaLnBrk="1" hangingPunct="1">
              <a:buFont typeface="Arial" charset="0"/>
              <a:buNone/>
            </a:pPr>
            <a:r>
              <a:rPr lang="en-US" sz="3800" dirty="0" smtClean="0"/>
              <a:t>	float *radius;</a:t>
            </a:r>
          </a:p>
          <a:p>
            <a:pPr eaLnBrk="1" hangingPunct="1">
              <a:buFont typeface="Arial" charset="0"/>
              <a:buNone/>
            </a:pPr>
            <a:r>
              <a:rPr lang="en-US" sz="3800" dirty="0" smtClean="0"/>
              <a:t>	radius=&amp;r;</a:t>
            </a:r>
          </a:p>
          <a:p>
            <a:pPr eaLnBrk="1" hangingPunct="1">
              <a:buFont typeface="Arial" charset="0"/>
              <a:buNone/>
            </a:pPr>
            <a:r>
              <a:rPr lang="en-US" sz="3800" dirty="0" smtClean="0"/>
              <a:t>	</a:t>
            </a:r>
            <a:r>
              <a:rPr lang="en-US" sz="3800" dirty="0" err="1" smtClean="0"/>
              <a:t>printf</a:t>
            </a:r>
            <a:r>
              <a:rPr lang="en-US" sz="3800" dirty="0" smtClean="0"/>
              <a:t>(“Enter the radius : “);</a:t>
            </a:r>
          </a:p>
          <a:p>
            <a:pPr eaLnBrk="1" hangingPunct="1">
              <a:buFont typeface="Arial" charset="0"/>
              <a:buNone/>
            </a:pPr>
            <a:r>
              <a:rPr lang="en-US" sz="3800" dirty="0" smtClean="0"/>
              <a:t>	</a:t>
            </a:r>
            <a:r>
              <a:rPr lang="en-US" sz="3800" dirty="0" err="1" smtClean="0"/>
              <a:t>scanf</a:t>
            </a:r>
            <a:r>
              <a:rPr lang="en-US" sz="3800" dirty="0" smtClean="0"/>
              <a:t>(“%f”, &amp;r);</a:t>
            </a:r>
          </a:p>
          <a:p>
            <a:pPr eaLnBrk="1" hangingPunct="1">
              <a:buFont typeface="Arial" charset="0"/>
              <a:buNone/>
            </a:pPr>
            <a:r>
              <a:rPr lang="en-US" sz="3800" dirty="0" smtClean="0"/>
              <a:t>	area=pi*(*radius)*(*radius);</a:t>
            </a:r>
          </a:p>
          <a:p>
            <a:pPr eaLnBrk="1" hangingPunct="1">
              <a:buFont typeface="Arial" charset="0"/>
              <a:buNone/>
            </a:pPr>
            <a:r>
              <a:rPr lang="en-US" sz="3800" dirty="0" smtClean="0"/>
              <a:t>	</a:t>
            </a:r>
            <a:r>
              <a:rPr lang="en-US" sz="3800" dirty="0" err="1" smtClean="0"/>
              <a:t>printf</a:t>
            </a:r>
            <a:r>
              <a:rPr lang="en-US" sz="3800" dirty="0" smtClean="0"/>
              <a:t>(“The area of circle is : %f”, area);</a:t>
            </a:r>
          </a:p>
          <a:p>
            <a:pPr eaLnBrk="1" hangingPunct="1">
              <a:buFont typeface="Arial" charset="0"/>
              <a:buNone/>
            </a:pPr>
            <a:r>
              <a:rPr lang="en-US" sz="3800" dirty="0" smtClean="0"/>
              <a:t>	</a:t>
            </a:r>
            <a:r>
              <a:rPr lang="en-US" sz="3800" dirty="0" err="1" smtClean="0"/>
              <a:t>getch</a:t>
            </a:r>
            <a:r>
              <a:rPr lang="en-US" sz="3800" dirty="0" smtClean="0"/>
              <a:t>();</a:t>
            </a:r>
          </a:p>
          <a:p>
            <a:pPr eaLnBrk="1" hangingPunct="1">
              <a:buFont typeface="Arial" charset="0"/>
              <a:buNone/>
            </a:pPr>
            <a:r>
              <a:rPr lang="en-US" sz="3800" dirty="0" smtClean="0"/>
              <a:t>}</a:t>
            </a:r>
          </a:p>
          <a:p>
            <a:pPr eaLnBrk="1" hangingPunct="1">
              <a:buFont typeface="Arial" charset="0"/>
              <a:buNone/>
            </a:pPr>
            <a:endParaRPr lang="en-US" dirty="0" smtClean="0"/>
          </a:p>
          <a:p>
            <a:pPr eaLnBrk="1" hangingPunct="1">
              <a:buFont typeface="Arial" charset="0"/>
              <a:buNone/>
            </a:pPr>
            <a:r>
              <a:rPr lang="en-US" dirty="0" smtClean="0"/>
              <a:t> </a:t>
            </a:r>
          </a:p>
          <a:p>
            <a:pPr eaLnBrk="1" hangingPunct="1">
              <a:buFont typeface="Arial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071934" y="1071546"/>
            <a:ext cx="4786346" cy="15696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Output</a:t>
            </a:r>
          </a:p>
          <a:p>
            <a:endParaRPr lang="en-US" sz="2400" dirty="0" smtClean="0"/>
          </a:p>
          <a:p>
            <a:r>
              <a:rPr lang="en-US" sz="2400" dirty="0" smtClean="0"/>
              <a:t>Enter the radius : 5.5</a:t>
            </a:r>
          </a:p>
          <a:p>
            <a:r>
              <a:rPr lang="en-US" sz="2400" dirty="0" smtClean="0"/>
              <a:t>Area of circle is : 94.985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14338"/>
            <a:ext cx="8229600" cy="1143000"/>
          </a:xfrm>
        </p:spPr>
        <p:txBody>
          <a:bodyPr>
            <a:normAutofit/>
          </a:bodyPr>
          <a:lstStyle/>
          <a:p>
            <a:r>
              <a:rPr lang="en-US" sz="4200" b="1" dirty="0" smtClean="0"/>
              <a:t>DYNAMIC MEMORY ALLOCATION</a:t>
            </a:r>
            <a:endParaRPr lang="en-US" sz="4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6858048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/>
              <a:t>It is a process by which the required memory address is obtained without an explicit declaration.</a:t>
            </a:r>
          </a:p>
          <a:p>
            <a:pPr algn="just"/>
            <a:r>
              <a:rPr lang="en-US" sz="2400" dirty="0" smtClean="0"/>
              <a:t>The required memory space is obtained by using the memory allocation functions like </a:t>
            </a:r>
            <a:r>
              <a:rPr lang="en-US" sz="2400" dirty="0" err="1" smtClean="0"/>
              <a:t>malloc</a:t>
            </a:r>
            <a:r>
              <a:rPr lang="en-US" sz="2400" dirty="0" smtClean="0"/>
              <a:t>() and </a:t>
            </a:r>
            <a:r>
              <a:rPr lang="en-US" sz="2400" dirty="0" err="1" smtClean="0"/>
              <a:t>calloc</a:t>
            </a:r>
            <a:r>
              <a:rPr lang="en-US" sz="2400" dirty="0" smtClean="0"/>
              <a:t>().</a:t>
            </a:r>
          </a:p>
          <a:p>
            <a:pPr algn="just"/>
            <a:r>
              <a:rPr lang="en-US" sz="2400" b="1" dirty="0" err="1" smtClean="0"/>
              <a:t>malloc</a:t>
            </a:r>
            <a:r>
              <a:rPr lang="en-US" sz="2400" b="1" dirty="0" smtClean="0"/>
              <a:t>() function: </a:t>
            </a:r>
            <a:r>
              <a:rPr lang="en-US" sz="2400" dirty="0" smtClean="0"/>
              <a:t>Used to allocate a single block of memory to store values of specific data types.</a:t>
            </a:r>
          </a:p>
          <a:p>
            <a:r>
              <a:rPr lang="en-US" sz="2400" b="1" dirty="0" smtClean="0"/>
              <a:t>Syntax:</a:t>
            </a:r>
          </a:p>
          <a:p>
            <a:r>
              <a:rPr lang="en-US" sz="2400" dirty="0" err="1" smtClean="0"/>
              <a:t>ptr</a:t>
            </a:r>
            <a:r>
              <a:rPr lang="en-US" sz="2400" dirty="0" smtClean="0"/>
              <a:t>=(type *)</a:t>
            </a:r>
            <a:r>
              <a:rPr lang="en-US" sz="2400" dirty="0" err="1" smtClean="0"/>
              <a:t>malloc</a:t>
            </a:r>
            <a:r>
              <a:rPr lang="en-US" sz="2400" dirty="0" smtClean="0"/>
              <a:t>(size);</a:t>
            </a:r>
          </a:p>
          <a:p>
            <a:pPr lvl="1"/>
            <a:r>
              <a:rPr lang="en-US" sz="2400" dirty="0" err="1" smtClean="0"/>
              <a:t>ptr</a:t>
            </a:r>
            <a:r>
              <a:rPr lang="en-US" sz="2400" dirty="0" smtClean="0"/>
              <a:t> : Pointer variable</a:t>
            </a:r>
          </a:p>
          <a:p>
            <a:pPr lvl="1"/>
            <a:r>
              <a:rPr lang="en-US" sz="2400" dirty="0" smtClean="0"/>
              <a:t>type : Data type</a:t>
            </a:r>
          </a:p>
          <a:p>
            <a:pPr lvl="1"/>
            <a:r>
              <a:rPr lang="en-US" sz="2400" dirty="0" smtClean="0"/>
              <a:t>size : Number of bytes to be </a:t>
            </a:r>
            <a:r>
              <a:rPr lang="en-US" sz="2400" dirty="0" err="1" smtClean="0"/>
              <a:t>alloted</a:t>
            </a:r>
            <a:r>
              <a:rPr lang="en-US" sz="2400" dirty="0" smtClean="0"/>
              <a:t>  </a:t>
            </a:r>
          </a:p>
          <a:p>
            <a:r>
              <a:rPr lang="en-US" sz="2400" dirty="0" smtClean="0"/>
              <a:t>Ex:      </a:t>
            </a:r>
            <a:r>
              <a:rPr lang="en-US" sz="2400" dirty="0" err="1" smtClean="0"/>
              <a:t>int</a:t>
            </a:r>
            <a:r>
              <a:rPr lang="en-US" sz="2400" dirty="0" smtClean="0"/>
              <a:t> *</a:t>
            </a:r>
            <a:r>
              <a:rPr lang="en-US" sz="2400" dirty="0" err="1" smtClean="0"/>
              <a:t>ptr</a:t>
            </a:r>
            <a:r>
              <a:rPr lang="en-US" sz="2400" dirty="0" smtClean="0"/>
              <a:t>;</a:t>
            </a:r>
          </a:p>
          <a:p>
            <a:pPr lvl="1">
              <a:buNone/>
            </a:pPr>
            <a:r>
              <a:rPr lang="en-US" sz="2400" dirty="0" smtClean="0"/>
              <a:t>          </a:t>
            </a:r>
            <a:r>
              <a:rPr lang="en-US" sz="2400" dirty="0" err="1" smtClean="0"/>
              <a:t>ptr</a:t>
            </a:r>
            <a:r>
              <a:rPr lang="en-US" sz="2400" dirty="0" smtClean="0"/>
              <a:t>= (</a:t>
            </a:r>
            <a:r>
              <a:rPr lang="en-US" sz="2400" dirty="0" err="1" smtClean="0"/>
              <a:t>int</a:t>
            </a:r>
            <a:r>
              <a:rPr lang="en-US" sz="2400" dirty="0" smtClean="0"/>
              <a:t>  *)</a:t>
            </a:r>
            <a:r>
              <a:rPr lang="en-US" sz="2400" dirty="0" err="1" smtClean="0"/>
              <a:t>malloc</a:t>
            </a:r>
            <a:r>
              <a:rPr lang="en-US" sz="2400" dirty="0" smtClean="0"/>
              <a:t>(20);</a:t>
            </a:r>
          </a:p>
          <a:p>
            <a:pPr lvl="1">
              <a:buNone/>
            </a:pPr>
            <a:r>
              <a:rPr lang="en-US" sz="2400" dirty="0" smtClean="0"/>
              <a:t>The </a:t>
            </a:r>
            <a:r>
              <a:rPr lang="en-US" sz="2400" dirty="0" err="1" smtClean="0"/>
              <a:t>alloted</a:t>
            </a:r>
            <a:r>
              <a:rPr lang="en-US" sz="2400" dirty="0" smtClean="0"/>
              <a:t> space can be used to store 10 </a:t>
            </a:r>
            <a:r>
              <a:rPr lang="en-US" sz="2400" dirty="0" err="1" smtClean="0"/>
              <a:t>int</a:t>
            </a:r>
            <a:r>
              <a:rPr lang="en-US" sz="2400" dirty="0" smtClean="0"/>
              <a:t> type variables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</TotalTime>
  <Words>2208</Words>
  <Application>Microsoft Office PowerPoint</Application>
  <PresentationFormat>On-screen Show (4:3)</PresentationFormat>
  <Paragraphs>779</Paragraphs>
  <Slides>59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0" baseType="lpstr">
      <vt:lpstr>Office Theme</vt:lpstr>
      <vt:lpstr>UNIT 5  POINTERS AND FILES</vt:lpstr>
      <vt:lpstr>Pointers</vt:lpstr>
      <vt:lpstr>Slide 3</vt:lpstr>
      <vt:lpstr>Example</vt:lpstr>
      <vt:lpstr>Pointer Declaration</vt:lpstr>
      <vt:lpstr>Accessing Variable through Pointer</vt:lpstr>
      <vt:lpstr>Slide 7</vt:lpstr>
      <vt:lpstr>Example</vt:lpstr>
      <vt:lpstr>DYNAMIC MEMORY ALLOCATION</vt:lpstr>
      <vt:lpstr>Slide 10</vt:lpstr>
      <vt:lpstr>Slide 11</vt:lpstr>
      <vt:lpstr>Slide 12</vt:lpstr>
      <vt:lpstr>Slide 13</vt:lpstr>
      <vt:lpstr>String comparison</vt:lpstr>
      <vt:lpstr>Slide 15</vt:lpstr>
      <vt:lpstr>Slide 16</vt:lpstr>
      <vt:lpstr>POINTER ARITHMETIC</vt:lpstr>
      <vt:lpstr>Slide 18</vt:lpstr>
      <vt:lpstr>Slide 19</vt:lpstr>
      <vt:lpstr>Slide 20</vt:lpstr>
      <vt:lpstr>Slide 21</vt:lpstr>
      <vt:lpstr>Slide 22</vt:lpstr>
      <vt:lpstr>FILES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Preprocessor</vt:lpstr>
      <vt:lpstr>File Inclusion</vt:lpstr>
      <vt:lpstr>Example</vt:lpstr>
      <vt:lpstr>addition.txt</vt:lpstr>
      <vt:lpstr>Output</vt:lpstr>
      <vt:lpstr>Example</vt:lpstr>
      <vt:lpstr>Macro Substitution</vt:lpstr>
      <vt:lpstr>Simple Macro</vt:lpstr>
      <vt:lpstr>Example</vt:lpstr>
      <vt:lpstr>Argumented Macro</vt:lpstr>
      <vt:lpstr>Example</vt:lpstr>
      <vt:lpstr>Nested Macro</vt:lpstr>
      <vt:lpstr>Example</vt:lpstr>
      <vt:lpstr>Conditional Inclusion</vt:lpstr>
      <vt:lpstr>Example</vt:lpstr>
      <vt:lpstr>Storage classes</vt:lpstr>
      <vt:lpstr>Automatic (auto)</vt:lpstr>
      <vt:lpstr>Automatic (auto)</vt:lpstr>
      <vt:lpstr>External (Global) -extern</vt:lpstr>
      <vt:lpstr>External - extern</vt:lpstr>
      <vt:lpstr>Static variables - static</vt:lpstr>
      <vt:lpstr>Register variables - register</vt:lpstr>
    </vt:vector>
  </TitlesOfParts>
  <Company>JS Technologies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Structure</dc:title>
  <dc:creator>Noornilo</dc:creator>
  <cp:lastModifiedBy>Windows User</cp:lastModifiedBy>
  <cp:revision>23</cp:revision>
  <dcterms:created xsi:type="dcterms:W3CDTF">2015-10-07T09:24:24Z</dcterms:created>
  <dcterms:modified xsi:type="dcterms:W3CDTF">2022-08-24T05:26:12Z</dcterms:modified>
</cp:coreProperties>
</file>